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57"/>
  </p:notesMasterIdLst>
  <p:sldIdLst>
    <p:sldId id="256" r:id="rId2"/>
    <p:sldId id="257" r:id="rId3"/>
    <p:sldId id="260" r:id="rId4"/>
    <p:sldId id="261" r:id="rId5"/>
    <p:sldId id="295" r:id="rId6"/>
    <p:sldId id="294" r:id="rId7"/>
    <p:sldId id="273" r:id="rId8"/>
    <p:sldId id="272" r:id="rId9"/>
    <p:sldId id="274" r:id="rId10"/>
    <p:sldId id="275" r:id="rId11"/>
    <p:sldId id="276" r:id="rId12"/>
    <p:sldId id="277" r:id="rId13"/>
    <p:sldId id="266" r:id="rId14"/>
    <p:sldId id="267" r:id="rId15"/>
    <p:sldId id="268" r:id="rId16"/>
    <p:sldId id="269" r:id="rId17"/>
    <p:sldId id="270" r:id="rId18"/>
    <p:sldId id="271" r:id="rId19"/>
    <p:sldId id="283" r:id="rId20"/>
    <p:sldId id="281" r:id="rId21"/>
    <p:sldId id="282" r:id="rId22"/>
    <p:sldId id="296" r:id="rId23"/>
    <p:sldId id="284" r:id="rId24"/>
    <p:sldId id="293" r:id="rId25"/>
    <p:sldId id="290" r:id="rId26"/>
    <p:sldId id="292" r:id="rId27"/>
    <p:sldId id="297" r:id="rId28"/>
    <p:sldId id="286" r:id="rId29"/>
    <p:sldId id="287" r:id="rId30"/>
    <p:sldId id="288" r:id="rId31"/>
    <p:sldId id="289" r:id="rId32"/>
    <p:sldId id="285" r:id="rId33"/>
    <p:sldId id="258" r:id="rId34"/>
    <p:sldId id="299" r:id="rId35"/>
    <p:sldId id="300" r:id="rId36"/>
    <p:sldId id="302" r:id="rId37"/>
    <p:sldId id="301" r:id="rId38"/>
    <p:sldId id="303" r:id="rId39"/>
    <p:sldId id="304" r:id="rId40"/>
    <p:sldId id="307" r:id="rId41"/>
    <p:sldId id="306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8" r:id="rId51"/>
    <p:sldId id="322" r:id="rId52"/>
    <p:sldId id="317" r:id="rId53"/>
    <p:sldId id="321" r:id="rId54"/>
    <p:sldId id="316" r:id="rId55"/>
    <p:sldId id="319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A4CDD-9178-4B9A-9C2C-8178A6583A24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A84EE-C0AC-4359-A34B-051B4C9EC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67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5B9AC5-71F3-4B9D-97DB-3F39BD2CFED3}" type="slidenum">
              <a:rPr lang="ru-RU" altLang="ru-RU" smtClean="0"/>
              <a:pPr>
                <a:spcBef>
                  <a:spcPct val="0"/>
                </a:spcBef>
              </a:pPr>
              <a:t>8</a:t>
            </a:fld>
            <a:endParaRPr lang="ru-RU" altLang="ru-R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4200" y="547688"/>
            <a:ext cx="5691188" cy="32019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325" y="3995738"/>
            <a:ext cx="5872163" cy="4687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90500" indent="-190500" eaLnBrk="1" hangingPunct="1"/>
            <a:r>
              <a:rPr lang="en-US" altLang="ru-RU"/>
              <a:t>Atherothrombosis is the common underlying disease process for MI, ischemic stroke, and vascular death.</a:t>
            </a:r>
          </a:p>
          <a:p>
            <a:pPr marL="190500" indent="-190500" eaLnBrk="1" hangingPunct="1"/>
            <a:r>
              <a:rPr lang="en-US" altLang="ru-RU"/>
              <a:t>Acute coronary syndrome (ACS) is a classic example of atherothrombosis (plaque rupture and thrombus formation). </a:t>
            </a:r>
          </a:p>
          <a:p>
            <a:pPr marL="190500" indent="-190500" eaLnBrk="1" hangingPunct="1"/>
            <a:r>
              <a:rPr lang="en-US" altLang="ru-RU"/>
              <a:t>ACS (in common with ischemic stroke and critical leg ischemia) is typically caused by rupture or erosion of an atherosclerotic plaque followed by formation of a platelet-rich thrombus.</a:t>
            </a:r>
          </a:p>
          <a:p>
            <a:pPr marL="190500" indent="-190500" eaLnBrk="1" hangingPunct="1"/>
            <a:r>
              <a:rPr lang="en-US" altLang="ru-RU"/>
              <a:t>Atherosclerosis is an ongoing process affecting mainly large and medium-sized arteries, which can begin in childhood and progress throughout a person’s lifetime.</a:t>
            </a:r>
          </a:p>
          <a:p>
            <a:pPr marL="190500" indent="-190500" eaLnBrk="1" hangingPunct="1"/>
            <a:r>
              <a:rPr lang="en-US" altLang="ru-RU"/>
              <a:t>Stable atherosclerotic plaques may encroach on the lumen of the artery and cause chronic ischemia, resulting in (stable) angina pectoris or intermittent claudication, depending on the vascular bed affected.</a:t>
            </a:r>
          </a:p>
          <a:p>
            <a:pPr marL="190500" indent="-190500" eaLnBrk="1" hangingPunct="1"/>
            <a:r>
              <a:rPr lang="en-US" altLang="ru-RU"/>
              <a:t>Unstable atherosclerotic plaques may rupture, leading to the formation of a platelet-rich thrombus that partially or completely occludes the artery and causes acute ischemic symptoms.</a:t>
            </a:r>
          </a:p>
          <a:p>
            <a:pPr marL="190500" indent="-190500" eaLnBrk="1" hangingPunct="1"/>
            <a:endParaRPr lang="en-US" altLang="ru-RU"/>
          </a:p>
          <a:p>
            <a:pPr marL="190500" indent="-190500" eaLnBrk="1" hangingPunct="1"/>
            <a:endParaRPr lang="en-US" altLang="ru-RU"/>
          </a:p>
          <a:p>
            <a:pPr marL="190500" indent="-190500" eaLnBrk="1" hangingPunct="1"/>
            <a:endParaRPr lang="en-US" altLang="ru-RU"/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>
            <a:off x="581025" y="7192963"/>
            <a:ext cx="5545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452438" y="7215188"/>
            <a:ext cx="5856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1925" tIns="65962" rIns="131925" bIns="65962">
            <a:spAutoFit/>
          </a:bodyPr>
          <a:lstStyle>
            <a:lvl1pPr marL="187325" indent="-1873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ru-RU" b="1"/>
              <a:t>Reference:</a:t>
            </a:r>
          </a:p>
          <a:p>
            <a:pPr eaLnBrk="1" hangingPunct="1">
              <a:spcBef>
                <a:spcPct val="0"/>
              </a:spcBef>
            </a:pPr>
            <a:r>
              <a:rPr lang="en-GB" altLang="ru-RU"/>
              <a:t>1. Drouet L. </a:t>
            </a:r>
            <a:r>
              <a:rPr lang="en-GB" altLang="ru-RU" i="1"/>
              <a:t>Cerebrovasc Dis </a:t>
            </a:r>
            <a:r>
              <a:rPr lang="en-GB" altLang="ru-RU"/>
              <a:t>2002; 13(suppl 1): 1–6.</a:t>
            </a:r>
          </a:p>
        </p:txBody>
      </p:sp>
    </p:spTree>
    <p:extLst>
      <p:ext uri="{BB962C8B-B14F-4D97-AF65-F5344CB8AC3E}">
        <p14:creationId xmlns:p14="http://schemas.microsoft.com/office/powerpoint/2010/main" val="127730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26C846-81FB-408F-B713-BF614D9172DC}" type="slidenum">
              <a:rPr lang="ru-RU" altLang="ru-RU" smtClean="0"/>
              <a:pPr>
                <a:spcBef>
                  <a:spcPct val="0"/>
                </a:spcBef>
              </a:pPr>
              <a:t>15</a:t>
            </a:fld>
            <a:endParaRPr lang="ru-RU" altLang="ru-RU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z="1000">
                <a:latin typeface="Arial" panose="020B0604020202020204" pitchFamily="34" charset="0"/>
                <a:cs typeface="Arial" panose="020B0604020202020204" pitchFamily="34" charset="0"/>
              </a:rPr>
              <a:t>Основные факторы, способствующие прогрессированию ССЗ представлены на слайде. И если мы не можем повлиять на так называемые немодифицируемые факторы риска, то в наших силах попытаться изменить ситуацию с такими факторами как артериальная гипертония, нарушения липидного обмена, особенно, поведенческие факторы – курение, неправильное питание, физическая активность.</a:t>
            </a:r>
          </a:p>
        </p:txBody>
      </p:sp>
    </p:spTree>
    <p:extLst>
      <p:ext uri="{BB962C8B-B14F-4D97-AF65-F5344CB8AC3E}">
        <p14:creationId xmlns:p14="http://schemas.microsoft.com/office/powerpoint/2010/main" val="1743680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3B5801-F825-4E5B-BCDF-023C6FFC532E}" type="slidenum">
              <a:rPr lang="ru-RU" altLang="ru-RU" smtClean="0"/>
              <a:pPr>
                <a:spcBef>
                  <a:spcPct val="0"/>
                </a:spcBef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980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2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1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05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6703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443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929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1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17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5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C75128D-F429-4C13-B625-80484CF82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0435FC7-83B7-4E23-A679-62827789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21EB143-B2EA-4369-8498-D7ECEBD5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A1588-2394-44F3-9512-0851E5ECA9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186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19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4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4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2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92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6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47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26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1321BA3-4758-489A-9B95-B9D7D3646032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948B-AA75-40E2-BED2-EED0C1FFF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589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4dFVeP9Vdo" TargetMode="External"/><Relationship Id="rId2" Type="http://schemas.openxmlformats.org/officeDocument/2006/relationships/hyperlink" Target="https://vk.com/video-94804410_456247247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Cardiovascular system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44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992314" y="1052514"/>
          <a:ext cx="8353425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Bitmappsbild" r:id="rId3" imgW="7182853" imgH="4780952" progId="Paint.Picture">
                  <p:embed/>
                </p:oleObj>
              </mc:Choice>
              <mc:Fallback>
                <p:oleObj name="Bitmappsbild" r:id="rId3" imgW="7182853" imgH="47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4" y="1052514"/>
                        <a:ext cx="8353425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9708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New Slid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3F67"/>
              </a:clrFrom>
              <a:clrTo>
                <a:srgbClr val="003F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4" b="35590"/>
          <a:stretch>
            <a:fillRect/>
          </a:stretch>
        </p:blipFill>
        <p:spPr bwMode="auto">
          <a:xfrm>
            <a:off x="1752600" y="333376"/>
            <a:ext cx="86106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524001" y="6350000"/>
            <a:ext cx="72358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ru-RU" sz="800">
                <a:latin typeface="Arial" panose="020B0604020202020204" pitchFamily="34" charset="0"/>
              </a:rPr>
              <a:t>Adapted </a:t>
            </a:r>
            <a:r>
              <a:rPr lang="en-US" altLang="ru-RU" sz="1200">
                <a:latin typeface="Arial" panose="020B0604020202020204" pitchFamily="34" charset="0"/>
              </a:rPr>
              <a:t>from: Kuwahara M et al</a:t>
            </a:r>
            <a:r>
              <a:rPr lang="en-US" altLang="ru-RU" sz="1200" i="1">
                <a:latin typeface="Arial" panose="020B0604020202020204" pitchFamily="34" charset="0"/>
              </a:rPr>
              <a:t>. Arterioscler Thromb Vasc Biol</a:t>
            </a:r>
            <a:r>
              <a:rPr lang="en-US" altLang="ru-RU" sz="1200">
                <a:latin typeface="Arial" panose="020B0604020202020204" pitchFamily="34" charset="0"/>
              </a:rPr>
              <a:t> 2002; 22: 329–34</a:t>
            </a:r>
            <a:r>
              <a:rPr lang="en-US" altLang="ru-RU" sz="800">
                <a:latin typeface="Arial" panose="020B0604020202020204" pitchFamily="34" charset="0"/>
              </a:rPr>
              <a:t>.</a:t>
            </a:r>
            <a:endParaRPr lang="en-US" altLang="ru-RU" sz="1000">
              <a:latin typeface="Arial" panose="020B0604020202020204" pitchFamily="34" charset="0"/>
            </a:endParaRPr>
          </a:p>
        </p:txBody>
      </p:sp>
      <p:sp>
        <p:nvSpPr>
          <p:cNvPr id="147462" name="Rectangle 6">
            <a:extLst>
              <a:ext uri="{FF2B5EF4-FFF2-40B4-BE49-F238E27FC236}">
                <a16:creationId xmlns:a16="http://schemas.microsoft.com/office/drawing/2014/main" id="{13399F00-B377-4349-9BCB-5C3AEA532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6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Platelets aggregation</a:t>
            </a:r>
            <a:endParaRPr lang="en-GB" sz="4000" b="1" dirty="0">
              <a:solidFill>
                <a:srgbClr val="E4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6048376" y="2420939"/>
            <a:ext cx="1941513" cy="674687"/>
          </a:xfrm>
          <a:prstGeom prst="rect">
            <a:avLst/>
          </a:prstGeom>
          <a:solidFill>
            <a:schemeClr val="bg1"/>
          </a:solidFill>
          <a:ln w="9525">
            <a:solidFill>
              <a:srgbClr val="1B99F7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>
                <a:solidFill>
                  <a:srgbClr val="FFFFFF"/>
                </a:solidFill>
                <a:latin typeface="Arial" panose="020B0604020202020204" pitchFamily="34" charset="0"/>
              </a:rPr>
              <a:t>STEADY, BUT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>
                <a:solidFill>
                  <a:srgbClr val="FFFFFF"/>
                </a:solidFill>
                <a:latin typeface="Arial" panose="020B0604020202020204" pitchFamily="34" charset="0"/>
              </a:rPr>
              <a:t>REVERSIBLE ADHESION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8288338" y="2420939"/>
            <a:ext cx="2043112" cy="477837"/>
          </a:xfrm>
          <a:prstGeom prst="rect">
            <a:avLst/>
          </a:prstGeom>
          <a:solidFill>
            <a:schemeClr val="bg1"/>
          </a:solidFill>
          <a:ln w="9525">
            <a:solidFill>
              <a:srgbClr val="1B99F7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>
                <a:solidFill>
                  <a:srgbClr val="FFFFFF"/>
                </a:solidFill>
                <a:latin typeface="Arial" panose="020B0604020202020204" pitchFamily="34" charset="0"/>
              </a:rPr>
              <a:t>Non reversible adhesion</a:t>
            </a:r>
          </a:p>
        </p:txBody>
      </p:sp>
      <p:pic>
        <p:nvPicPr>
          <p:cNvPr id="10247" name="Picture 11" descr="3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3429000"/>
            <a:ext cx="23939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2" descr="3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3429000"/>
            <a:ext cx="23415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3"/>
          <p:cNvSpPr txBox="1">
            <a:spLocks noChangeArrowheads="1"/>
          </p:cNvSpPr>
          <p:nvPr/>
        </p:nvSpPr>
        <p:spPr bwMode="auto">
          <a:xfrm>
            <a:off x="2057400" y="1773239"/>
            <a:ext cx="1524000" cy="7572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The thrombocyte of a disc form which is going down stream</a:t>
            </a:r>
            <a:endParaRPr lang="en-US" altLang="ru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4518026" y="1773239"/>
            <a:ext cx="1196975" cy="7572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The rotating thrombocyte of a ball-shaped form</a:t>
            </a:r>
            <a:endParaRPr lang="en-US" altLang="ru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6178551" y="1773239"/>
            <a:ext cx="1579563" cy="4222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Hemispherical thrombocyte</a:t>
            </a:r>
            <a:endParaRPr lang="en-US" altLang="ru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8288338" y="1773238"/>
            <a:ext cx="1846262" cy="2587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Fixed thrombocyte</a:t>
            </a:r>
            <a:endParaRPr lang="en-US" altLang="ru-RU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253" name="Picture 17" descr="Slide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175000"/>
            <a:ext cx="246062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28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>
            <a:extLst>
              <a:ext uri="{FF2B5EF4-FFF2-40B4-BE49-F238E27FC236}">
                <a16:creationId xmlns:a16="http://schemas.microsoft.com/office/drawing/2014/main" id="{EBC52D39-96E9-46FF-9AE8-D9C36B227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98463"/>
            <a:ext cx="792003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Thrombus</a:t>
            </a:r>
            <a:endParaRPr lang="en-GB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1992313" y="5661026"/>
            <a:ext cx="8280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b="1">
                <a:solidFill>
                  <a:schemeClr val="hlin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 network forms a thrombus framework round the activated thrombocytes of threads of fibrin</a:t>
            </a:r>
            <a:endParaRPr lang="en-GB" altLang="ru-RU" sz="2000" b="1">
              <a:solidFill>
                <a:schemeClr val="hlink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6" descr="26746d"/>
          <p:cNvSpPr>
            <a:spLocks noChangeArrowheads="1"/>
          </p:cNvSpPr>
          <p:nvPr/>
        </p:nvSpPr>
        <p:spPr bwMode="auto">
          <a:xfrm>
            <a:off x="1992313" y="1268413"/>
            <a:ext cx="8280400" cy="4176712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3575051" y="1412875"/>
            <a:ext cx="2635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>
            <a:off x="3575051" y="6381750"/>
            <a:ext cx="2635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3575050" y="1412876"/>
            <a:ext cx="0" cy="4286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>
            <a:off x="8975725" y="1412876"/>
            <a:ext cx="0" cy="4286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>
            <a:off x="3838576" y="1412875"/>
            <a:ext cx="48228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3575050" y="1841501"/>
            <a:ext cx="0" cy="31734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>
            <a:off x="8661401" y="1412875"/>
            <a:ext cx="3143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6" name="Line 14"/>
          <p:cNvSpPr>
            <a:spLocks noChangeShapeType="1"/>
          </p:cNvSpPr>
          <p:nvPr/>
        </p:nvSpPr>
        <p:spPr bwMode="auto">
          <a:xfrm>
            <a:off x="8975725" y="1841501"/>
            <a:ext cx="0" cy="31734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7" name="Line 15"/>
          <p:cNvSpPr>
            <a:spLocks noChangeShapeType="1"/>
          </p:cNvSpPr>
          <p:nvPr/>
        </p:nvSpPr>
        <p:spPr bwMode="auto">
          <a:xfrm>
            <a:off x="3575050" y="5014913"/>
            <a:ext cx="0" cy="10096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8" name="Line 16"/>
          <p:cNvSpPr>
            <a:spLocks noChangeShapeType="1"/>
          </p:cNvSpPr>
          <p:nvPr/>
        </p:nvSpPr>
        <p:spPr bwMode="auto">
          <a:xfrm>
            <a:off x="8975725" y="5014913"/>
            <a:ext cx="0" cy="10096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9" name="Line 17"/>
          <p:cNvSpPr>
            <a:spLocks noChangeShapeType="1"/>
          </p:cNvSpPr>
          <p:nvPr/>
        </p:nvSpPr>
        <p:spPr bwMode="auto">
          <a:xfrm>
            <a:off x="3575050" y="6024564"/>
            <a:ext cx="0" cy="3571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0" name="Line 18"/>
          <p:cNvSpPr>
            <a:spLocks noChangeShapeType="1"/>
          </p:cNvSpPr>
          <p:nvPr/>
        </p:nvSpPr>
        <p:spPr bwMode="auto">
          <a:xfrm>
            <a:off x="8975725" y="6024564"/>
            <a:ext cx="0" cy="3571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1" name="Line 19"/>
          <p:cNvSpPr>
            <a:spLocks noChangeShapeType="1"/>
          </p:cNvSpPr>
          <p:nvPr/>
        </p:nvSpPr>
        <p:spPr bwMode="auto">
          <a:xfrm>
            <a:off x="3838576" y="6381750"/>
            <a:ext cx="48228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2" name="Line 20"/>
          <p:cNvSpPr>
            <a:spLocks noChangeShapeType="1"/>
          </p:cNvSpPr>
          <p:nvPr/>
        </p:nvSpPr>
        <p:spPr bwMode="auto">
          <a:xfrm>
            <a:off x="8661401" y="6381750"/>
            <a:ext cx="3143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29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62" y="15876"/>
            <a:ext cx="8072589" cy="730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56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0"/>
            <a:ext cx="710565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332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206501" y="506413"/>
            <a:ext cx="86344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rgbClr val="FFFF00"/>
                </a:solidFill>
                <a:latin typeface="Arial" panose="020B0604020202020204" pitchFamily="34" charset="0"/>
              </a:rPr>
              <a:t>Main risk factors </a:t>
            </a:r>
            <a:endParaRPr lang="ru-RU" altLang="ru-RU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1703388" y="1412875"/>
            <a:ext cx="8120062" cy="4876800"/>
            <a:chOff x="304" y="768"/>
            <a:chExt cx="5888" cy="3072"/>
          </a:xfrm>
        </p:grpSpPr>
        <p:sp>
          <p:nvSpPr>
            <p:cNvPr id="12294" name="Rectangle 5"/>
            <p:cNvSpPr>
              <a:spLocks noChangeArrowheads="1"/>
            </p:cNvSpPr>
            <p:nvPr/>
          </p:nvSpPr>
          <p:spPr bwMode="auto">
            <a:xfrm>
              <a:off x="304" y="768"/>
              <a:ext cx="291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12295" name="Rectangle 6"/>
            <p:cNvSpPr>
              <a:spLocks noChangeArrowheads="1"/>
            </p:cNvSpPr>
            <p:nvPr/>
          </p:nvSpPr>
          <p:spPr bwMode="auto">
            <a:xfrm>
              <a:off x="3280" y="768"/>
              <a:ext cx="2912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</p:grpSp>
      <p:sp>
        <p:nvSpPr>
          <p:cNvPr id="123911" name="Rectangle 7">
            <a:extLst>
              <a:ext uri="{FF2B5EF4-FFF2-40B4-BE49-F238E27FC236}">
                <a16:creationId xmlns:a16="http://schemas.microsoft.com/office/drawing/2014/main" id="{083BC8A2-6986-4345-BE05-229A2AA6B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1524000"/>
            <a:ext cx="42862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39738" indent="-439738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Modified</a:t>
            </a:r>
            <a:endParaRPr lang="en-GB" sz="2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39738" indent="-439738">
              <a:spcBef>
                <a:spcPct val="20000"/>
              </a:spcBef>
              <a:buFontTx/>
              <a:buChar char="•"/>
              <a:defRPr/>
            </a:pPr>
            <a:endParaRPr lang="en-GB" sz="2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39738" indent="-439738"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400" u="sng" dirty="0"/>
              <a:t>Life style</a:t>
            </a:r>
            <a:endParaRPr lang="en-US" sz="2400" dirty="0"/>
          </a:p>
          <a:p>
            <a:pPr marL="439738" indent="-439738"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400" dirty="0"/>
              <a:t>Smoking, improper feeding, insufficient physical activity, stress</a:t>
            </a:r>
          </a:p>
          <a:p>
            <a:pPr marL="439738" indent="-439738"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400" dirty="0"/>
              <a:t>excess body weight &gt; 25 kg/m2</a:t>
            </a:r>
            <a:endParaRPr lang="en-US" sz="2400" u="sng" dirty="0"/>
          </a:p>
          <a:p>
            <a:pPr marL="439738" indent="-439738"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2400" dirty="0"/>
              <a:t>Diabetes mellitus</a:t>
            </a:r>
            <a:endParaRPr lang="en-GB" sz="2400" u="sng" dirty="0"/>
          </a:p>
          <a:p>
            <a:pPr marL="439738" indent="-439738"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2400" dirty="0" err="1"/>
              <a:t>Dyslipidemia</a:t>
            </a:r>
            <a:r>
              <a:rPr lang="en-GB" sz="2400" dirty="0"/>
              <a:t>  </a:t>
            </a:r>
            <a:r>
              <a:rPr lang="en-GB" sz="2400" dirty="0" err="1"/>
              <a:t>holesterol</a:t>
            </a:r>
            <a:r>
              <a:rPr lang="en-GB" sz="2400" dirty="0"/>
              <a:t> &gt;6,5 </a:t>
            </a:r>
            <a:r>
              <a:rPr lang="en-GB" sz="2400" dirty="0" err="1"/>
              <a:t>mmol</a:t>
            </a:r>
            <a:r>
              <a:rPr lang="en-GB" sz="2400" dirty="0"/>
              <a:t>/l</a:t>
            </a:r>
          </a:p>
        </p:txBody>
      </p:sp>
      <p:sp>
        <p:nvSpPr>
          <p:cNvPr id="12293" name="Rectangle 4"/>
          <p:cNvSpPr>
            <a:spLocks noGrp="1" noChangeArrowheads="1"/>
          </p:cNvSpPr>
          <p:nvPr/>
        </p:nvSpPr>
        <p:spPr bwMode="auto">
          <a:xfrm>
            <a:off x="2057400" y="1571626"/>
            <a:ext cx="43243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ru-RU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Nonmodified</a:t>
            </a:r>
            <a:endParaRPr lang="en-GB" altLang="ru-RU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GB" altLang="ru-RU" sz="2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>Age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</a:pPr>
            <a:endParaRPr lang="en-GB" altLang="ru-RU" sz="2400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>Sex</a:t>
            </a:r>
            <a:r>
              <a:rPr lang="en-GB" altLang="ru-RU" sz="2400" u="sng" dirty="0">
                <a:solidFill>
                  <a:schemeClr val="hlink"/>
                </a:solidFill>
                <a:latin typeface="Arial" panose="020B0604020202020204" pitchFamily="34" charset="0"/>
              </a:rPr>
              <a:t/>
            </a:r>
            <a:br>
              <a:rPr lang="en-GB" altLang="ru-RU" sz="2400" u="sng" dirty="0">
                <a:solidFill>
                  <a:schemeClr val="hlink"/>
                </a:solidFill>
                <a:latin typeface="Arial" panose="020B0604020202020204" pitchFamily="34" charset="0"/>
              </a:rPr>
            </a:br>
            <a:r>
              <a:rPr lang="en-GB" altLang="ru-RU" sz="2400" u="sng" dirty="0">
                <a:solidFill>
                  <a:schemeClr val="hlink"/>
                </a:solidFill>
                <a:latin typeface="Arial" panose="020B0604020202020204" pitchFamily="34" charset="0"/>
              </a:rPr>
              <a:t>male  </a:t>
            </a:r>
            <a:r>
              <a:rPr lang="en-GB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>over </a:t>
            </a:r>
            <a:r>
              <a:rPr lang="ru-RU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>45 </a:t>
            </a:r>
            <a:r>
              <a:rPr lang="en-US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>years</a:t>
            </a:r>
            <a:r>
              <a:rPr lang="en-GB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/>
            </a:r>
            <a:br>
              <a:rPr lang="en-GB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</a:br>
            <a:r>
              <a:rPr lang="en-GB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>female: over </a:t>
            </a:r>
            <a:r>
              <a:rPr lang="ru-RU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>55 </a:t>
            </a:r>
            <a:r>
              <a:rPr lang="en-US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>years</a:t>
            </a:r>
            <a:endParaRPr lang="en-GB" altLang="ru-RU" sz="2400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ru-RU" sz="2400" dirty="0">
                <a:solidFill>
                  <a:schemeClr val="hlink"/>
                </a:solidFill>
                <a:latin typeface="Arial" panose="020B0604020202020204" pitchFamily="34" charset="0"/>
              </a:rPr>
              <a:t>Family history of cardiovascular diseases</a:t>
            </a:r>
            <a:endParaRPr lang="en-GB" altLang="ru-RU" sz="2400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0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"/>
            <a:ext cx="8286750" cy="935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00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Дата 1"/>
          <p:cNvSpPr txBox="1">
            <a:spLocks noGrp="1"/>
          </p:cNvSpPr>
          <p:nvPr/>
        </p:nvSpPr>
        <p:spPr bwMode="auto">
          <a:xfrm>
            <a:off x="4778376" y="6561139"/>
            <a:ext cx="122396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63B6A8-9141-479F-BB1A-8ADBF76917B6}" type="datetime4">
              <a:rPr lang="en-US" altLang="ru-RU" sz="9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October 8, 2022</a:t>
            </a:fld>
            <a:endParaRPr lang="ru-RU" altLang="ru-RU" sz="9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96"/>
          <p:cNvSpPr txBox="1">
            <a:spLocks noChangeArrowheads="1"/>
          </p:cNvSpPr>
          <p:nvPr/>
        </p:nvSpPr>
        <p:spPr bwMode="auto">
          <a:xfrm>
            <a:off x="1887538" y="984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ru-RU" sz="3000" dirty="0">
                <a:solidFill>
                  <a:srgbClr val="FFFF00"/>
                </a:solidFill>
                <a:latin typeface="Arial" panose="020B0604020202020204" pitchFamily="34" charset="0"/>
              </a:rPr>
              <a:t>Risk groups stratification </a:t>
            </a:r>
            <a:endParaRPr lang="ru-RU" altLang="ru-RU" sz="3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0876" name="Group 44">
            <a:extLst>
              <a:ext uri="{FF2B5EF4-FFF2-40B4-BE49-F238E27FC236}">
                <a16:creationId xmlns:a16="http://schemas.microsoft.com/office/drawing/2014/main" id="{773E142A-4162-4611-BA77-A3E3A8741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683679"/>
              </p:ext>
            </p:extLst>
          </p:nvPr>
        </p:nvGraphicFramePr>
        <p:xfrm>
          <a:off x="1703388" y="803276"/>
          <a:ext cx="8858250" cy="5767387"/>
        </p:xfrm>
        <a:graphic>
          <a:graphicData uri="http://schemas.openxmlformats.org/drawingml/2006/table">
            <a:tbl>
              <a:tblPr/>
              <a:tblGrid>
                <a:gridCol w="147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3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9972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Risk factors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fontAlgn="base" latinLnBrk="0" hangingPunct="1"/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High normal</a:t>
                      </a:r>
                      <a:endParaRPr lang="ru-RU" sz="2400" dirty="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eaLnBrk="1" fontAlgn="base" latinLnBrk="0" hangingPunct="1"/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AG 1-st stage</a:t>
                      </a:r>
                      <a:endParaRPr lang="ru-RU" sz="2400" dirty="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eaLnBrk="1" fontAlgn="base" latinLnBrk="0" hangingPunct="1"/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AG 2-st stage</a:t>
                      </a:r>
                      <a:endParaRPr lang="ru-RU" sz="2400" dirty="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eaLnBrk="1" fontAlgn="base" latinLnBrk="0" hangingPunct="1"/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AG 3-st stage</a:t>
                      </a:r>
                      <a:endParaRPr lang="ru-RU" sz="2400" dirty="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No RF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insignificant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low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moderate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High 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54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1-2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RF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low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347472" marR="0" indent="-347472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moderate</a:t>
                      </a:r>
                      <a:endParaRPr lang="ru-RU" sz="2400" dirty="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472" marR="0" indent="-347472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moderate</a:t>
                      </a:r>
                      <a:endParaRPr lang="ru-RU" sz="2400" dirty="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Very </a:t>
                      </a: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igh </a:t>
                      </a:r>
                      <a:endParaRPr lang="ru-RU" sz="2400" dirty="0">
                        <a:effectLst/>
                        <a:latin typeface="+mj-lt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4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≥3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RF CHD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-347472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High </a:t>
                      </a:r>
                      <a:endParaRPr lang="ru-RU" sz="240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347472" marR="0" indent="-347472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High </a:t>
                      </a:r>
                      <a:endParaRPr lang="ru-RU" sz="240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347472" marR="0" indent="-347472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High </a:t>
                      </a:r>
                      <a:endParaRPr lang="ru-RU" sz="2400" dirty="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rtl="0" eaLnBrk="1" fontAlgn="base" latinLnBrk="0" hangingPunct="1"/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Very high </a:t>
                      </a:r>
                      <a:endParaRPr lang="ru-RU" sz="2400" dirty="0"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54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CVC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-347472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Very </a:t>
                      </a: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igh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7472" marR="0" indent="-347472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Very </a:t>
                      </a: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igh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7472" marR="0" indent="-347472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Very </a:t>
                      </a: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igh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7472" marR="0" indent="-347472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Very </a:t>
                      </a:r>
                      <a:r>
                        <a:rPr lang="en-US" sz="2400" b="1" i="0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2400" b="1" i="0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igh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7" marB="4572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8741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6" y="0"/>
            <a:ext cx="8569325" cy="807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897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Dyslipidemia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0" t="4298" r="50276" b="51293"/>
          <a:stretch/>
        </p:blipFill>
        <p:spPr>
          <a:xfrm>
            <a:off x="954156" y="1540565"/>
            <a:ext cx="3777192" cy="253447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400" t="55690"/>
          <a:stretch/>
        </p:blipFill>
        <p:spPr>
          <a:xfrm>
            <a:off x="954156" y="4433415"/>
            <a:ext cx="4367500" cy="18679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257" y="452718"/>
            <a:ext cx="4575021" cy="2562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257" y="3327273"/>
            <a:ext cx="57150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1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complaints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Chest pain</a:t>
            </a:r>
          </a:p>
          <a:p>
            <a:r>
              <a:rPr lang="en-US" sz="2400" dirty="0"/>
              <a:t>Palpitation</a:t>
            </a:r>
          </a:p>
          <a:p>
            <a:r>
              <a:rPr lang="en-US" sz="2400" dirty="0" err="1"/>
              <a:t>Dyspnoae</a:t>
            </a:r>
            <a:r>
              <a:rPr lang="en-US" sz="2400" dirty="0"/>
              <a:t>, Breathlessness</a:t>
            </a:r>
          </a:p>
          <a:p>
            <a:r>
              <a:rPr lang="en-US" sz="2400" dirty="0"/>
              <a:t>Syncope/dizziness</a:t>
            </a:r>
          </a:p>
          <a:p>
            <a:r>
              <a:rPr lang="en-US" sz="2400" dirty="0" err="1"/>
              <a:t>Oedema</a:t>
            </a:r>
            <a:endParaRPr lang="en-US" sz="2400" dirty="0"/>
          </a:p>
          <a:p>
            <a:r>
              <a:rPr lang="de-DE" sz="2400" dirty="0" err="1"/>
              <a:t>Cough</a:t>
            </a:r>
            <a:r>
              <a:rPr lang="de-DE" sz="2400" dirty="0"/>
              <a:t> </a:t>
            </a:r>
            <a:endParaRPr lang="ru-RU" sz="2400" dirty="0"/>
          </a:p>
          <a:p>
            <a:r>
              <a:rPr lang="de-DE" sz="2400" dirty="0" err="1"/>
              <a:t>Haemoptysis</a:t>
            </a:r>
            <a:r>
              <a:rPr lang="de-DE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09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heart failure</a:t>
            </a:r>
            <a:r>
              <a:rPr lang="ru-RU" dirty="0"/>
              <a:t/>
            </a:r>
            <a:br>
              <a:rPr lang="ru-RU" dirty="0"/>
            </a:br>
            <a:r>
              <a:rPr lang="de-DE" dirty="0" err="1"/>
              <a:t>facies</a:t>
            </a:r>
            <a:r>
              <a:rPr lang="de-DE" dirty="0"/>
              <a:t> </a:t>
            </a:r>
            <a:r>
              <a:rPr lang="de-DE" dirty="0" err="1"/>
              <a:t>Corvisart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3174" y="2060575"/>
            <a:ext cx="3896065" cy="4195763"/>
          </a:xfrm>
          <a:prstGeom prst="rect">
            <a:avLst/>
          </a:prstGeom>
        </p:spPr>
      </p:pic>
      <p:pic>
        <p:nvPicPr>
          <p:cNvPr id="2050" name="Picture 2" descr="Картинки по запросу &quot;facies corvisart&quot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73" y="2055813"/>
            <a:ext cx="4009592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107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Facies </a:t>
            </a:r>
            <a:r>
              <a:rPr lang="en-US" dirty="0" err="1"/>
              <a:t>mitrales</a:t>
            </a:r>
            <a:endParaRPr lang="ru-RU" dirty="0"/>
          </a:p>
        </p:txBody>
      </p:sp>
      <p:pic>
        <p:nvPicPr>
          <p:cNvPr id="24578" name="Picture 2" descr="Картинки по запросу &quot;facies mitralis&quot;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1" t="3382" r="2754" b="2102"/>
          <a:stretch/>
        </p:blipFill>
        <p:spPr bwMode="auto">
          <a:xfrm>
            <a:off x="5573028" y="651580"/>
            <a:ext cx="3676850" cy="55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09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762" y="182879"/>
            <a:ext cx="10810754" cy="60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28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3777" y="452718"/>
            <a:ext cx="4497057" cy="799067"/>
          </a:xfrm>
        </p:spPr>
        <p:txBody>
          <a:bodyPr/>
          <a:lstStyle/>
          <a:p>
            <a:r>
              <a:rPr lang="en-US" b="1" dirty="0"/>
              <a:t>Pulse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sz="3600" dirty="0"/>
              <a:t>Rate</a:t>
            </a:r>
          </a:p>
          <a:p>
            <a:r>
              <a:rPr lang="de-DE" sz="3600" dirty="0" err="1"/>
              <a:t>Rhythm</a:t>
            </a:r>
            <a:endParaRPr lang="de-DE" sz="3600" dirty="0"/>
          </a:p>
          <a:p>
            <a:r>
              <a:rPr lang="de-DE" sz="3600" dirty="0"/>
              <a:t>Volume</a:t>
            </a:r>
          </a:p>
          <a:p>
            <a:r>
              <a:rPr lang="de-DE" sz="3600" dirty="0" err="1"/>
              <a:t>Character</a:t>
            </a:r>
            <a:endParaRPr lang="ru-RU" sz="3600" dirty="0"/>
          </a:p>
          <a:p>
            <a:r>
              <a:rPr lang="en-US" sz="3600" dirty="0" err="1"/>
              <a:t>Simmetry</a:t>
            </a:r>
            <a:endParaRPr lang="de-DE" sz="3600" dirty="0"/>
          </a:p>
          <a:p>
            <a:endParaRPr lang="ru-RU" dirty="0"/>
          </a:p>
        </p:txBody>
      </p:sp>
      <p:pic>
        <p:nvPicPr>
          <p:cNvPr id="25604" name="Picture 4" descr="Картинки по запросу &quot;radial pulse measurement&quot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5" y="1251785"/>
            <a:ext cx="4061861" cy="53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45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57" y="73847"/>
            <a:ext cx="7901783" cy="66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97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680" y="567891"/>
            <a:ext cx="8769861" cy="554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4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606722"/>
            <a:ext cx="10869002" cy="53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80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630" y="548640"/>
            <a:ext cx="10814697" cy="56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74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/>
              <a:t>Arterial hypertension</a:t>
            </a:r>
            <a:endParaRPr lang="ru-RU" altLang="ru-RU"/>
          </a:p>
        </p:txBody>
      </p:sp>
      <p:sp>
        <p:nvSpPr>
          <p:cNvPr id="6147" name="Содержимое 2">
            <a:extLst>
              <a:ext uri="{FF2B5EF4-FFF2-40B4-BE49-F238E27FC236}">
                <a16:creationId xmlns:a16="http://schemas.microsoft.com/office/drawing/2014/main" id="{8B395E8C-5373-4540-8C99-88C47A3BC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en-US" altLang="ru-RU" sz="4000" b="1" dirty="0"/>
              <a:t>   Systolic BP&gt;</a:t>
            </a:r>
            <a:r>
              <a:rPr lang="ru-RU" altLang="ru-RU" sz="4000" b="1" dirty="0"/>
              <a:t> 1</a:t>
            </a:r>
            <a:r>
              <a:rPr lang="en-US" altLang="ru-RU" sz="4000" b="1" dirty="0"/>
              <a:t>4</a:t>
            </a:r>
            <a:r>
              <a:rPr lang="ru-RU" altLang="ru-RU" sz="4000" b="1" dirty="0"/>
              <a:t>0 </a:t>
            </a:r>
            <a:r>
              <a:rPr lang="en-US" altLang="ru-RU" sz="4000" b="1" dirty="0"/>
              <a:t>mm Hg</a:t>
            </a:r>
            <a:endParaRPr lang="ru-RU" altLang="ru-RU" sz="4000" b="1" dirty="0"/>
          </a:p>
          <a:p>
            <a:pPr marL="0" indent="0" algn="ctr">
              <a:buNone/>
              <a:defRPr/>
            </a:pPr>
            <a:r>
              <a:rPr lang="en-US" altLang="ru-RU" sz="4000" b="1" dirty="0"/>
              <a:t>   Diastolic BP&gt;</a:t>
            </a:r>
            <a:r>
              <a:rPr lang="ru-RU" altLang="ru-RU" sz="4000" b="1" dirty="0"/>
              <a:t> 90 </a:t>
            </a:r>
            <a:r>
              <a:rPr lang="en-US" altLang="ru-RU" sz="4000" b="1" dirty="0"/>
              <a:t>mm Hg</a:t>
            </a:r>
            <a:endParaRPr lang="ru-RU" altLang="ru-RU" sz="4000" b="1" dirty="0"/>
          </a:p>
          <a:p>
            <a:pPr eaLnBrk="1" hangingPunct="1">
              <a:defRPr/>
            </a:pPr>
            <a:endParaRPr lang="en-US" altLang="ru-RU" dirty="0"/>
          </a:p>
          <a:p>
            <a:pPr eaLnBrk="1" hangingPunct="1">
              <a:defRPr/>
            </a:pPr>
            <a:r>
              <a:rPr lang="en-US" altLang="ru-RU" dirty="0"/>
              <a:t>2 </a:t>
            </a:r>
            <a:r>
              <a:rPr lang="en-US" dirty="0"/>
              <a:t>measurement</a:t>
            </a:r>
            <a:r>
              <a:rPr lang="kk-KZ" dirty="0"/>
              <a:t> </a:t>
            </a:r>
            <a:r>
              <a:rPr lang="en-US" dirty="0"/>
              <a:t>with 6 h interval</a:t>
            </a:r>
          </a:p>
          <a:p>
            <a:pPr eaLnBrk="1" hangingPunct="1">
              <a:defRPr/>
            </a:pPr>
            <a:r>
              <a:rPr lang="en-US" altLang="ru-RU" dirty="0"/>
              <a:t>Or</a:t>
            </a:r>
          </a:p>
          <a:p>
            <a:pPr eaLnBrk="1" hangingPunct="1">
              <a:defRPr/>
            </a:pPr>
            <a:r>
              <a:rPr lang="en-US" altLang="ru-RU" dirty="0"/>
              <a:t>2 visits in clinic (doctor)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84856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Дата 1"/>
          <p:cNvSpPr txBox="1">
            <a:spLocks noGrp="1"/>
          </p:cNvSpPr>
          <p:nvPr/>
        </p:nvSpPr>
        <p:spPr bwMode="auto">
          <a:xfrm>
            <a:off x="4778376" y="6561139"/>
            <a:ext cx="122396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85D15F7-DD76-48C9-A5DE-8779A50F5A39}" type="datetime4">
              <a:rPr lang="en-US" altLang="ru-RU" sz="900">
                <a:solidFill>
                  <a:srgbClr val="969696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October 8, 2022</a:t>
            </a:fld>
            <a:endParaRPr lang="ru-RU" altLang="ru-RU" sz="90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Text Box 96"/>
          <p:cNvSpPr txBox="1">
            <a:spLocks noChangeArrowheads="1"/>
          </p:cNvSpPr>
          <p:nvPr/>
        </p:nvSpPr>
        <p:spPr bwMode="auto">
          <a:xfrm>
            <a:off x="4867123" y="188914"/>
            <a:ext cx="24609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99"/>
                </a:solidFill>
                <a:latin typeface="Arial" panose="020B0604020202020204" pitchFamily="34" charset="0"/>
              </a:rPr>
              <a:t>AG classification</a:t>
            </a:r>
            <a:endParaRPr lang="ru-RU" altLang="ru-RU" sz="240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99"/>
                </a:solidFill>
                <a:latin typeface="Arial" panose="020B0604020202020204" pitchFamily="34" charset="0"/>
              </a:rPr>
              <a:t>WHO </a:t>
            </a:r>
            <a:r>
              <a:rPr lang="ru-RU" altLang="ru-RU" sz="2400">
                <a:solidFill>
                  <a:srgbClr val="000099"/>
                </a:solidFill>
                <a:latin typeface="Arial" panose="020B0604020202020204" pitchFamily="34" charset="0"/>
              </a:rPr>
              <a:t>1999</a:t>
            </a:r>
          </a:p>
        </p:txBody>
      </p:sp>
      <p:graphicFrame>
        <p:nvGraphicFramePr>
          <p:cNvPr id="121860" name="Group 4">
            <a:extLst>
              <a:ext uri="{FF2B5EF4-FFF2-40B4-BE49-F238E27FC236}">
                <a16:creationId xmlns:a16="http://schemas.microsoft.com/office/drawing/2014/main" id="{2AFAAFEA-D425-48F2-9A6E-6F62B0090813}"/>
              </a:ext>
            </a:extLst>
          </p:cNvPr>
          <p:cNvGraphicFramePr>
            <a:graphicFrameLocks noGrp="1"/>
          </p:cNvGraphicFramePr>
          <p:nvPr/>
        </p:nvGraphicFramePr>
        <p:xfrm>
          <a:off x="1847851" y="1041400"/>
          <a:ext cx="8424863" cy="5219706"/>
        </p:xfrm>
        <a:graphic>
          <a:graphicData uri="http://schemas.openxmlformats.org/drawingml/2006/table">
            <a:tbl>
              <a:tblPr/>
              <a:tblGrid>
                <a:gridCol w="2655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BP</a:t>
                      </a:r>
                      <a:endParaRPr kumimoji="0" lang="ru-RU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Systolic BP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Diastolic BP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Optimal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 120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 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Normal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120 – 129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and/or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80 – 8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High normal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130 – 139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eaLnBrk="1" fontAlgn="base" latinLnBrk="0" hangingPunct="1"/>
                      <a:r>
                        <a:rPr lang="en-US" sz="20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and/or</a:t>
                      </a:r>
                      <a:endParaRPr lang="ru-RU" sz="2400" dirty="0"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85 – 89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AG 1-st stage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140 – 159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eaLnBrk="1" fontAlgn="base" latinLnBrk="0" hangingPunct="1"/>
                      <a:r>
                        <a:rPr lang="en-US" sz="20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and/or</a:t>
                      </a:r>
                      <a:endParaRPr lang="ru-RU" sz="2400" dirty="0"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 – 99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AG 2-d stage</a:t>
                      </a:r>
                      <a:endParaRPr kumimoji="0" lang="ru-RU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160 – 179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eaLnBrk="1" fontAlgn="base" latinLnBrk="0" hangingPunct="1"/>
                      <a:r>
                        <a:rPr lang="en-US" sz="20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and/or</a:t>
                      </a:r>
                      <a:endParaRPr lang="ru-RU" sz="2400" dirty="0"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 – 109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AG 3-d stage</a:t>
                      </a:r>
                      <a:endParaRPr kumimoji="0" lang="ru-RU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≥ 180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eaLnBrk="1" fontAlgn="base" latinLnBrk="0" hangingPunct="1"/>
                      <a:r>
                        <a:rPr lang="en-US" sz="20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and/or</a:t>
                      </a:r>
                      <a:endParaRPr lang="ru-RU" sz="2400" dirty="0"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≥ 110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1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Isolated systolic AG*</a:t>
                      </a:r>
                      <a:endParaRPr kumimoji="0" lang="ru-RU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≥ 140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&lt; 90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9" marB="4571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184" name="Rectangle 92"/>
          <p:cNvSpPr>
            <a:spLocks noChangeArrowheads="1"/>
          </p:cNvSpPr>
          <p:nvPr/>
        </p:nvSpPr>
        <p:spPr bwMode="auto">
          <a:xfrm>
            <a:off x="1860551" y="6346825"/>
            <a:ext cx="740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n-US" altLang="ru-RU" sz="1800">
                <a:solidFill>
                  <a:srgbClr val="17479E"/>
                </a:solidFill>
                <a:latin typeface="Arial" panose="020B0604020202020204" pitchFamily="34" charset="0"/>
              </a:rPr>
              <a:t>Classifed as AG according to systolic BP</a:t>
            </a:r>
            <a:endParaRPr lang="ru-RU" altLang="ru-RU" sz="1800">
              <a:solidFill>
                <a:srgbClr val="17479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6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26322" y="489907"/>
            <a:ext cx="10772775" cy="74212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Chest pain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2226322" y="1498026"/>
            <a:ext cx="4857871" cy="5034013"/>
          </a:xfrm>
        </p:spPr>
        <p:txBody>
          <a:bodyPr>
            <a:normAutofit/>
          </a:bodyPr>
          <a:lstStyle/>
          <a:p>
            <a:r>
              <a:rPr lang="en-US" sz="3200" b="1" dirty="0"/>
              <a:t>S </a:t>
            </a:r>
            <a:r>
              <a:rPr lang="en-US" dirty="0" err="1"/>
              <a:t>ite</a:t>
            </a:r>
            <a:endParaRPr lang="en-US" dirty="0"/>
          </a:p>
          <a:p>
            <a:r>
              <a:rPr lang="en-US" sz="3200" b="1" dirty="0"/>
              <a:t>O </a:t>
            </a:r>
            <a:r>
              <a:rPr lang="en-US" dirty="0" err="1"/>
              <a:t>nset</a:t>
            </a:r>
            <a:endParaRPr lang="en-US" dirty="0"/>
          </a:p>
          <a:p>
            <a:r>
              <a:rPr lang="en-US" sz="3200" b="1" dirty="0"/>
              <a:t>C </a:t>
            </a:r>
            <a:r>
              <a:rPr lang="en-US" dirty="0" err="1"/>
              <a:t>haracter</a:t>
            </a:r>
            <a:endParaRPr lang="en-US" dirty="0"/>
          </a:p>
          <a:p>
            <a:r>
              <a:rPr lang="en-US" sz="3200" b="1" dirty="0"/>
              <a:t>R </a:t>
            </a:r>
            <a:r>
              <a:rPr lang="en-US" dirty="0" err="1"/>
              <a:t>adiation</a:t>
            </a:r>
            <a:r>
              <a:rPr lang="en-US" dirty="0"/>
              <a:t> </a:t>
            </a:r>
          </a:p>
          <a:p>
            <a:r>
              <a:rPr lang="en-US" sz="3200" b="1" dirty="0"/>
              <a:t>A </a:t>
            </a:r>
            <a:r>
              <a:rPr lang="en-US" dirty="0" err="1"/>
              <a:t>lleviating</a:t>
            </a:r>
            <a:r>
              <a:rPr lang="en-US" dirty="0"/>
              <a:t> factors</a:t>
            </a:r>
          </a:p>
          <a:p>
            <a:r>
              <a:rPr lang="en-US" sz="3200" b="1" dirty="0"/>
              <a:t>T </a:t>
            </a:r>
            <a:r>
              <a:rPr lang="en-US" dirty="0" err="1"/>
              <a:t>iming</a:t>
            </a:r>
            <a:endParaRPr lang="en-US" dirty="0"/>
          </a:p>
          <a:p>
            <a:r>
              <a:rPr lang="en-US" sz="3200" b="1" dirty="0"/>
              <a:t>E </a:t>
            </a:r>
            <a:r>
              <a:rPr lang="en-US" dirty="0" err="1"/>
              <a:t>xacerbating</a:t>
            </a:r>
            <a:r>
              <a:rPr lang="en-US" dirty="0"/>
              <a:t> factors</a:t>
            </a:r>
          </a:p>
          <a:p>
            <a:r>
              <a:rPr lang="en-US" sz="3200" b="1" dirty="0"/>
              <a:t>S </a:t>
            </a:r>
            <a:r>
              <a:rPr lang="en-US" dirty="0" err="1"/>
              <a:t>everity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Рисунок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2494" y="2055813"/>
            <a:ext cx="35401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293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61990"/>
          <a:stretch>
            <a:fillRect/>
          </a:stretch>
        </p:blipFill>
        <p:spPr bwMode="auto">
          <a:xfrm>
            <a:off x="1492250" y="620713"/>
            <a:ext cx="9272588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296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195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196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8"/>
          <a:stretch>
            <a:fillRect/>
          </a:stretch>
        </p:blipFill>
        <p:spPr bwMode="auto">
          <a:xfrm>
            <a:off x="1509712" y="242888"/>
            <a:ext cx="9324976" cy="71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585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&quot;normal blood pressure for children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90" y="452718"/>
            <a:ext cx="8284144" cy="61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943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https://vk.com/video-94804410_456247247</a:t>
            </a:r>
            <a:endParaRPr lang="ru-RU" dirty="0"/>
          </a:p>
          <a:p>
            <a:endParaRPr lang="ru-RU" dirty="0"/>
          </a:p>
          <a:p>
            <a:r>
              <a:rPr lang="de-DE" dirty="0">
                <a:hlinkClick r:id="rId3"/>
              </a:rPr>
              <a:t>https://youtu.be/G4dFVeP9Vdo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477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Palpation – apex beat</a:t>
            </a:r>
            <a:endParaRPr lang="ru-RU" dirty="0"/>
          </a:p>
        </p:txBody>
      </p:sp>
      <p:pic>
        <p:nvPicPr>
          <p:cNvPr id="3074" name="Picture 2" descr="Картинки по запросу &quot;apex beat palpation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98" y="1281701"/>
            <a:ext cx="7334449" cy="55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04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872" y="438664"/>
            <a:ext cx="10185126" cy="57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25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Apex beat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10158246" cy="4195481"/>
          </a:xfrm>
        </p:spPr>
        <p:txBody>
          <a:bodyPr>
            <a:normAutofit/>
          </a:bodyPr>
          <a:lstStyle/>
          <a:p>
            <a:r>
              <a:rPr lang="en-US" sz="4000" dirty="0"/>
              <a:t>Location – replaced or not?</a:t>
            </a:r>
          </a:p>
          <a:p>
            <a:r>
              <a:rPr lang="en-US" sz="4000" dirty="0"/>
              <a:t>Square or size – normal 2 </a:t>
            </a:r>
            <a:r>
              <a:rPr lang="en-US" sz="4000" dirty="0" err="1"/>
              <a:t>sm</a:t>
            </a:r>
            <a:r>
              <a:rPr lang="en-US" sz="4000" dirty="0"/>
              <a:t> – diffuse </a:t>
            </a:r>
          </a:p>
          <a:p>
            <a:r>
              <a:rPr lang="en-US" sz="4000" dirty="0"/>
              <a:t>Height - </a:t>
            </a:r>
          </a:p>
          <a:p>
            <a:r>
              <a:rPr lang="en-US" sz="4000" dirty="0"/>
              <a:t>Forceful or weak</a:t>
            </a:r>
          </a:p>
          <a:p>
            <a:r>
              <a:rPr lang="en-US" sz="4000" dirty="0"/>
              <a:t>Resistance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61506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537" y="558265"/>
            <a:ext cx="7752918" cy="55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6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452718"/>
            <a:ext cx="10991265" cy="58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5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Percussion – </a:t>
            </a:r>
            <a:br>
              <a:rPr lang="en-US" dirty="0"/>
            </a:br>
            <a:r>
              <a:rPr lang="en-US" dirty="0"/>
              <a:t>relative dullness of the heart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09158147"/>
              </p:ext>
            </p:extLst>
          </p:nvPr>
        </p:nvGraphicFramePr>
        <p:xfrm>
          <a:off x="6126161" y="1842990"/>
          <a:ext cx="558778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2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Line for percussion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Normal 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726">
                <a:tc>
                  <a:txBody>
                    <a:bodyPr/>
                    <a:lstStyle/>
                    <a:p>
                      <a:r>
                        <a:rPr lang="en-US" dirty="0"/>
                        <a:t>Right border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IV</a:t>
                      </a:r>
                      <a:r>
                        <a:rPr lang="en-US" baseline="0" dirty="0"/>
                        <a:t> intercostal space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0-1 </a:t>
                      </a:r>
                      <a:r>
                        <a:rPr lang="en-US" dirty="0" err="1"/>
                        <a:t>sm</a:t>
                      </a:r>
                      <a:r>
                        <a:rPr lang="en-US" dirty="0"/>
                        <a:t> lateral then right edge of the </a:t>
                      </a:r>
                      <a:r>
                        <a:rPr lang="en-US" dirty="0" err="1"/>
                        <a:t>strernum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0146">
                <a:tc>
                  <a:txBody>
                    <a:bodyPr/>
                    <a:lstStyle/>
                    <a:p>
                      <a:r>
                        <a:rPr lang="en-US" dirty="0"/>
                        <a:t>Left border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</a:t>
                      </a:r>
                      <a:r>
                        <a:rPr lang="en-US" baseline="0" dirty="0"/>
                        <a:t> intercostal space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 </a:t>
                      </a:r>
                      <a:r>
                        <a:rPr lang="en-US" dirty="0" err="1"/>
                        <a:t>sm</a:t>
                      </a:r>
                      <a:r>
                        <a:rPr lang="en-US" dirty="0"/>
                        <a:t> medial then left </a:t>
                      </a:r>
                      <a:r>
                        <a:rPr lang="en-US" dirty="0" err="1"/>
                        <a:t>mediaclavicular</a:t>
                      </a:r>
                      <a:r>
                        <a:rPr lang="en-US" dirty="0"/>
                        <a:t> line (match</a:t>
                      </a:r>
                      <a:r>
                        <a:rPr lang="en-US" baseline="0" dirty="0"/>
                        <a:t> with apex beat</a:t>
                      </a:r>
                      <a:r>
                        <a:rPr lang="en-US" dirty="0"/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726">
                <a:tc>
                  <a:txBody>
                    <a:bodyPr/>
                    <a:lstStyle/>
                    <a:p>
                      <a:r>
                        <a:rPr lang="en-US" dirty="0"/>
                        <a:t>Upper border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 </a:t>
                      </a:r>
                      <a:r>
                        <a:rPr lang="en-US" dirty="0" err="1"/>
                        <a:t>sm</a:t>
                      </a:r>
                      <a:r>
                        <a:rPr lang="en-US" dirty="0"/>
                        <a:t> lateral then Left sternal line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III left rib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726">
                <a:tc gridSpan="3"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heart</a:t>
                      </a:r>
                      <a:r>
                        <a:rPr lang="de-DE" dirty="0"/>
                        <a:t> </a:t>
                      </a:r>
                      <a:r>
                        <a:rPr lang="ru-RU" dirty="0"/>
                        <a:t> - </a:t>
                      </a:r>
                      <a:r>
                        <a:rPr lang="de-DE" dirty="0" err="1"/>
                        <a:t>diameter</a:t>
                      </a:r>
                      <a:r>
                        <a:rPr lang="ru-RU" dirty="0"/>
                        <a:t>  - 11-13 </a:t>
                      </a:r>
                      <a:r>
                        <a:rPr lang="en-US" dirty="0" err="1"/>
                        <a:t>sm</a:t>
                      </a:r>
                      <a:endParaRPr lang="en-US" dirty="0"/>
                    </a:p>
                    <a:p>
                      <a:pPr algn="ctr"/>
                      <a:r>
                        <a:rPr lang="de-DE" dirty="0" err="1"/>
                        <a:t>vascular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bundle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width</a:t>
                      </a:r>
                      <a:r>
                        <a:rPr lang="ru-RU" dirty="0"/>
                        <a:t> – 5-6 </a:t>
                      </a:r>
                      <a:r>
                        <a:rPr lang="en-US" dirty="0" err="1"/>
                        <a:t>sm</a:t>
                      </a:r>
                      <a:r>
                        <a:rPr lang="en-US" baseline="0" dirty="0"/>
                        <a:t> (II intercostal space)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122" name="Picture 2" descr="Картинки по запросу &quot;relative and absolute dullness of the heart&quot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4" y="2056092"/>
            <a:ext cx="5305265" cy="397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4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AF143-6F55-4674-A980-33866017C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Typical heart attack pain</a:t>
            </a:r>
            <a:endParaRPr lang="ru-RU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C8813FAD-A39C-4481-A084-90CAE7C33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1267" y="1517584"/>
            <a:ext cx="4991663" cy="4546332"/>
          </a:xfrm>
        </p:spPr>
        <p:txBody>
          <a:bodyPr/>
          <a:lstStyle/>
          <a:p>
            <a:pPr>
              <a:defRPr/>
            </a:pPr>
            <a:r>
              <a:rPr lang="en-US" sz="2800" dirty="0" err="1"/>
              <a:t>Localisation</a:t>
            </a:r>
            <a:endParaRPr lang="ru-RU" sz="2800" dirty="0"/>
          </a:p>
          <a:p>
            <a:pPr>
              <a:defRPr/>
            </a:pPr>
            <a:r>
              <a:rPr lang="en-US" sz="2800" dirty="0"/>
              <a:t>Character</a:t>
            </a:r>
            <a:endParaRPr lang="ru-RU" sz="2800" dirty="0"/>
          </a:p>
          <a:p>
            <a:pPr>
              <a:defRPr/>
            </a:pPr>
            <a:r>
              <a:rPr lang="en-US" sz="2800" dirty="0"/>
              <a:t>Irradiation</a:t>
            </a:r>
            <a:endParaRPr lang="ru-RU" sz="2800" dirty="0"/>
          </a:p>
          <a:p>
            <a:pPr>
              <a:defRPr/>
            </a:pPr>
            <a:r>
              <a:rPr lang="en-US" sz="2800" dirty="0" err="1"/>
              <a:t>Intesity</a:t>
            </a:r>
            <a:endParaRPr lang="ru-RU" sz="2800" dirty="0"/>
          </a:p>
          <a:p>
            <a:pPr>
              <a:defRPr/>
            </a:pPr>
            <a:r>
              <a:rPr lang="en-US" sz="2800" dirty="0"/>
              <a:t>Duration</a:t>
            </a:r>
            <a:endParaRPr lang="ru-RU" sz="2800" dirty="0"/>
          </a:p>
          <a:p>
            <a:pPr>
              <a:defRPr/>
            </a:pPr>
            <a:r>
              <a:rPr lang="en-US" sz="2800" dirty="0"/>
              <a:t>Condition</a:t>
            </a:r>
            <a:r>
              <a:rPr lang="ru-RU" sz="2800" dirty="0"/>
              <a:t> </a:t>
            </a:r>
          </a:p>
          <a:p>
            <a:pPr>
              <a:defRPr/>
            </a:pPr>
            <a:r>
              <a:rPr lang="en-US" sz="2800" dirty="0"/>
              <a:t>Nitrate</a:t>
            </a:r>
            <a:endParaRPr lang="ru-RU" sz="2800" dirty="0"/>
          </a:p>
          <a:p>
            <a:pPr>
              <a:defRPr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69144F-F8B2-4DCD-827E-AD18D6EEA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5790" y="1609827"/>
            <a:ext cx="5563401" cy="391507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effectLst/>
              </a:rPr>
              <a:t>retrosternal chest pain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Squeezing, pressing</a:t>
            </a:r>
          </a:p>
          <a:p>
            <a:pPr>
              <a:defRPr/>
            </a:pPr>
            <a:r>
              <a:rPr lang="en-US" sz="2400" dirty="0"/>
              <a:t>in the left arm, a brachium, a neck</a:t>
            </a:r>
          </a:p>
          <a:p>
            <a:pPr>
              <a:defRPr/>
            </a:pPr>
            <a:r>
              <a:rPr lang="en-US" sz="2400" dirty="0"/>
              <a:t>severe</a:t>
            </a:r>
          </a:p>
          <a:p>
            <a:pPr>
              <a:defRPr/>
            </a:pPr>
            <a:r>
              <a:rPr lang="en-US" sz="2400" dirty="0"/>
              <a:t>more than 20 min</a:t>
            </a:r>
          </a:p>
          <a:p>
            <a:pPr>
              <a:defRPr/>
            </a:pPr>
            <a:r>
              <a:rPr lang="en-US" sz="2400" dirty="0"/>
              <a:t>arises at an exercise stress, BP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doesn't take out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174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Percussion – </a:t>
            </a:r>
            <a:br>
              <a:rPr lang="en-US" dirty="0"/>
            </a:br>
            <a:r>
              <a:rPr lang="en-US" dirty="0"/>
              <a:t>absolute of the heart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29465382"/>
              </p:ext>
            </p:extLst>
          </p:nvPr>
        </p:nvGraphicFramePr>
        <p:xfrm>
          <a:off x="6126161" y="1842990"/>
          <a:ext cx="5587784" cy="4451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2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Line for percussion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Normal </a:t>
                      </a:r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726">
                <a:tc>
                  <a:txBody>
                    <a:bodyPr/>
                    <a:lstStyle/>
                    <a:p>
                      <a:r>
                        <a:rPr lang="en-US" dirty="0"/>
                        <a:t>Right border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IV</a:t>
                      </a:r>
                      <a:r>
                        <a:rPr lang="en-US" baseline="0" dirty="0"/>
                        <a:t> intercostal space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1-2 </a:t>
                      </a:r>
                      <a:r>
                        <a:rPr lang="en-US" dirty="0" err="1"/>
                        <a:t>sm</a:t>
                      </a:r>
                      <a:r>
                        <a:rPr lang="en-US" dirty="0"/>
                        <a:t> lateral then right border of relative dullness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0146">
                <a:tc>
                  <a:txBody>
                    <a:bodyPr/>
                    <a:lstStyle/>
                    <a:p>
                      <a:r>
                        <a:rPr lang="en-US" dirty="0"/>
                        <a:t>Left border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</a:t>
                      </a:r>
                      <a:r>
                        <a:rPr lang="en-US" baseline="0" dirty="0"/>
                        <a:t> intercostal space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1-2 </a:t>
                      </a:r>
                      <a:r>
                        <a:rPr lang="en-US" dirty="0" err="1"/>
                        <a:t>sm</a:t>
                      </a:r>
                      <a:r>
                        <a:rPr lang="en-US" dirty="0"/>
                        <a:t> medial then right border of relative dullness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726">
                <a:tc>
                  <a:txBody>
                    <a:bodyPr/>
                    <a:lstStyle/>
                    <a:p>
                      <a:r>
                        <a:rPr lang="en-US" dirty="0"/>
                        <a:t>Upper border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 </a:t>
                      </a:r>
                      <a:r>
                        <a:rPr lang="en-US" dirty="0" err="1"/>
                        <a:t>sm</a:t>
                      </a:r>
                      <a:r>
                        <a:rPr lang="en-US" dirty="0"/>
                        <a:t> lateral then Left sternal line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IV left rib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726">
                <a:tc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146" name="Picture 2" descr="Картинки по запросу &quot;граница абсолютной тупости сердца&quot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65" y="1934678"/>
            <a:ext cx="4765650" cy="43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262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17113"/>
          <a:stretch/>
        </p:blipFill>
        <p:spPr>
          <a:xfrm>
            <a:off x="1289783" y="673768"/>
            <a:ext cx="9448933" cy="58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80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Auscultation – points </a:t>
            </a:r>
            <a:endParaRPr lang="ru-RU" dirty="0"/>
          </a:p>
        </p:txBody>
      </p:sp>
      <p:pic>
        <p:nvPicPr>
          <p:cNvPr id="8194" name="Picture 2" descr="Картинки по запросу &quot;auscultation of the heart sounds&quot;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t="25864" r="17034" b="11279"/>
          <a:stretch/>
        </p:blipFill>
        <p:spPr bwMode="auto">
          <a:xfrm>
            <a:off x="646111" y="1853248"/>
            <a:ext cx="4283585" cy="31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5158" r="337" b="12983"/>
          <a:stretch/>
        </p:blipFill>
        <p:spPr>
          <a:xfrm>
            <a:off x="5028230" y="1853248"/>
            <a:ext cx="6201170" cy="32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6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Картинки по запросу &quot;auscultation of the heart sounds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13" y="240630"/>
            <a:ext cx="8240175" cy="62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421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systolic tone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389" y="1722922"/>
            <a:ext cx="11579191" cy="4525477"/>
          </a:xfrm>
        </p:spPr>
        <p:txBody>
          <a:bodyPr>
            <a:normAutofit/>
          </a:bodyPr>
          <a:lstStyle/>
          <a:p>
            <a:r>
              <a:rPr lang="en-US" sz="2800" dirty="0"/>
              <a:t>Valve component – closure of the mitral and tricuspid valves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Myocardial component - thrilling of heart wall </a:t>
            </a:r>
          </a:p>
          <a:p>
            <a:endParaRPr lang="en-US" sz="2800" dirty="0"/>
          </a:p>
          <a:p>
            <a:r>
              <a:rPr lang="en-US" sz="2800" dirty="0"/>
              <a:t>Vascular component</a:t>
            </a:r>
          </a:p>
          <a:p>
            <a:endParaRPr lang="en-US" sz="2800" dirty="0"/>
          </a:p>
          <a:p>
            <a:r>
              <a:rPr lang="en-US" sz="2800" dirty="0"/>
              <a:t>Chord component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48770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diastolic tone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Valve component - closure of the pulmonary and aortic valves</a:t>
            </a:r>
          </a:p>
          <a:p>
            <a:endParaRPr lang="en-US" sz="3200" dirty="0"/>
          </a:p>
          <a:p>
            <a:r>
              <a:rPr lang="en-US" sz="3200" dirty="0"/>
              <a:t>Vascular component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563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Картинки по запросу &quot;normal heart sounds s1 s2 on 1 point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54" y="654517"/>
            <a:ext cx="8957405" cy="54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75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Картинки по запросу &quot;normal heart sounds s1 s2 on 1 point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55" y="539013"/>
            <a:ext cx="7981399" cy="59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329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45" y="452718"/>
            <a:ext cx="9110156" cy="6058329"/>
          </a:xfrm>
        </p:spPr>
      </p:pic>
    </p:spTree>
    <p:extLst>
      <p:ext uri="{BB962C8B-B14F-4D97-AF65-F5344CB8AC3E}">
        <p14:creationId xmlns:p14="http://schemas.microsoft.com/office/powerpoint/2010/main" val="1445011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&quot;chest x ray heart anatomy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63" y="231006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7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281" t="39158" r="7509" b="5123"/>
          <a:stretch/>
        </p:blipFill>
        <p:spPr>
          <a:xfrm>
            <a:off x="1159351" y="741146"/>
            <a:ext cx="9601694" cy="52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7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05" y="242545"/>
            <a:ext cx="9474741" cy="6307470"/>
          </a:xfrm>
        </p:spPr>
      </p:pic>
    </p:spTree>
    <p:extLst>
      <p:ext uri="{BB962C8B-B14F-4D97-AF65-F5344CB8AC3E}">
        <p14:creationId xmlns:p14="http://schemas.microsoft.com/office/powerpoint/2010/main" val="13905561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771" y="597097"/>
            <a:ext cx="10018526" cy="55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78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6" y="77001"/>
            <a:ext cx="5852159" cy="6688183"/>
          </a:xfrm>
        </p:spPr>
      </p:pic>
    </p:spTree>
    <p:extLst>
      <p:ext uri="{BB962C8B-B14F-4D97-AF65-F5344CB8AC3E}">
        <p14:creationId xmlns:p14="http://schemas.microsoft.com/office/powerpoint/2010/main" val="4262796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rt in 3D Animation How the Heart Work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435" y="189755"/>
            <a:ext cx="11561491" cy="650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07" y="0"/>
            <a:ext cx="6848705" cy="6848705"/>
          </a:xfrm>
        </p:spPr>
      </p:pic>
    </p:spTree>
    <p:extLst>
      <p:ext uri="{BB962C8B-B14F-4D97-AF65-F5344CB8AC3E}">
        <p14:creationId xmlns:p14="http://schemas.microsoft.com/office/powerpoint/2010/main" val="40863867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ventional CPR Physiolog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143" y="140072"/>
            <a:ext cx="11775334" cy="6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298" y="196350"/>
            <a:ext cx="8571651" cy="64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29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4"/>
          <p:cNvSpPr>
            <a:spLocks noChangeShapeType="1"/>
          </p:cNvSpPr>
          <p:nvPr/>
        </p:nvSpPr>
        <p:spPr bwMode="auto">
          <a:xfrm>
            <a:off x="4414839" y="4502150"/>
            <a:ext cx="4719637" cy="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1" name="Line 5"/>
          <p:cNvSpPr>
            <a:spLocks noChangeShapeType="1"/>
          </p:cNvSpPr>
          <p:nvPr/>
        </p:nvSpPr>
        <p:spPr bwMode="auto">
          <a:xfrm flipV="1">
            <a:off x="5197475" y="4502150"/>
            <a:ext cx="1588" cy="4603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 flipV="1">
            <a:off x="5992814" y="4502150"/>
            <a:ext cx="1587" cy="4603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3" name="Line 7"/>
          <p:cNvSpPr>
            <a:spLocks noChangeShapeType="1"/>
          </p:cNvSpPr>
          <p:nvPr/>
        </p:nvSpPr>
        <p:spPr bwMode="auto">
          <a:xfrm flipV="1">
            <a:off x="6775450" y="4502150"/>
            <a:ext cx="1588" cy="4603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4" name="Line 8"/>
          <p:cNvSpPr>
            <a:spLocks noChangeShapeType="1"/>
          </p:cNvSpPr>
          <p:nvPr/>
        </p:nvSpPr>
        <p:spPr bwMode="auto">
          <a:xfrm flipV="1">
            <a:off x="7558089" y="4502150"/>
            <a:ext cx="1587" cy="4603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 flipV="1">
            <a:off x="8351839" y="4502150"/>
            <a:ext cx="1587" cy="4603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6" name="Line 10"/>
          <p:cNvSpPr>
            <a:spLocks noChangeShapeType="1"/>
          </p:cNvSpPr>
          <p:nvPr/>
        </p:nvSpPr>
        <p:spPr bwMode="auto">
          <a:xfrm flipV="1">
            <a:off x="9134475" y="4502150"/>
            <a:ext cx="1588" cy="4603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4375150" y="4618038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  <a:endParaRPr lang="en-GB" altLang="ru-RU" sz="1200">
              <a:latin typeface="Arial" panose="020B0604020202020204" pitchFamily="34" charset="0"/>
            </a:endParaRPr>
          </a:p>
        </p:txBody>
      </p:sp>
      <p:sp>
        <p:nvSpPr>
          <p:cNvPr id="7178" name="Rectangle 12"/>
          <p:cNvSpPr>
            <a:spLocks noChangeArrowheads="1"/>
          </p:cNvSpPr>
          <p:nvPr/>
        </p:nvSpPr>
        <p:spPr bwMode="auto">
          <a:xfrm>
            <a:off x="5157788" y="4618038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  <a:endParaRPr lang="en-GB" altLang="ru-RU" sz="1200">
              <a:latin typeface="Arial" panose="020B0604020202020204" pitchFamily="34" charset="0"/>
            </a:endParaRPr>
          </a:p>
        </p:txBody>
      </p:sp>
      <p:sp>
        <p:nvSpPr>
          <p:cNvPr id="7179" name="Rectangle 13"/>
          <p:cNvSpPr>
            <a:spLocks noChangeArrowheads="1"/>
          </p:cNvSpPr>
          <p:nvPr/>
        </p:nvSpPr>
        <p:spPr bwMode="auto">
          <a:xfrm>
            <a:off x="5895975" y="461803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Arial" panose="020B0604020202020204" pitchFamily="34" charset="0"/>
              </a:rPr>
              <a:t>10</a:t>
            </a:r>
            <a:endParaRPr lang="en-GB" altLang="ru-RU" sz="1200">
              <a:latin typeface="Arial" panose="020B0604020202020204" pitchFamily="34" charset="0"/>
            </a:endParaRPr>
          </a:p>
        </p:txBody>
      </p:sp>
      <p:sp>
        <p:nvSpPr>
          <p:cNvPr id="7180" name="Rectangle 14"/>
          <p:cNvSpPr>
            <a:spLocks noChangeArrowheads="1"/>
          </p:cNvSpPr>
          <p:nvPr/>
        </p:nvSpPr>
        <p:spPr bwMode="auto">
          <a:xfrm>
            <a:off x="6678613" y="461803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Arial" panose="020B0604020202020204" pitchFamily="34" charset="0"/>
              </a:rPr>
              <a:t>15</a:t>
            </a:r>
            <a:endParaRPr lang="en-GB" altLang="ru-RU" sz="1200">
              <a:latin typeface="Arial" panose="020B0604020202020204" pitchFamily="34" charset="0"/>
            </a:endParaRPr>
          </a:p>
        </p:txBody>
      </p:sp>
      <p:sp>
        <p:nvSpPr>
          <p:cNvPr id="7181" name="Rectangle 15"/>
          <p:cNvSpPr>
            <a:spLocks noChangeArrowheads="1"/>
          </p:cNvSpPr>
          <p:nvPr/>
        </p:nvSpPr>
        <p:spPr bwMode="auto">
          <a:xfrm>
            <a:off x="7462838" y="461803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Arial" panose="020B0604020202020204" pitchFamily="34" charset="0"/>
              </a:rPr>
              <a:t>20</a:t>
            </a:r>
            <a:endParaRPr lang="en-GB" altLang="ru-RU" sz="1200">
              <a:latin typeface="Arial" panose="020B0604020202020204" pitchFamily="34" charset="0"/>
            </a:endParaRPr>
          </a:p>
        </p:txBody>
      </p:sp>
      <p:sp>
        <p:nvSpPr>
          <p:cNvPr id="7182" name="Rectangle 16"/>
          <p:cNvSpPr>
            <a:spLocks noChangeArrowheads="1"/>
          </p:cNvSpPr>
          <p:nvPr/>
        </p:nvSpPr>
        <p:spPr bwMode="auto">
          <a:xfrm>
            <a:off x="8256588" y="461803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Arial" panose="020B0604020202020204" pitchFamily="34" charset="0"/>
              </a:rPr>
              <a:t>25</a:t>
            </a:r>
            <a:endParaRPr lang="en-GB" altLang="ru-RU" sz="1200">
              <a:latin typeface="Arial" panose="020B0604020202020204" pitchFamily="34" charset="0"/>
            </a:endParaRPr>
          </a:p>
        </p:txBody>
      </p:sp>
      <p:sp>
        <p:nvSpPr>
          <p:cNvPr id="7183" name="Rectangle 17"/>
          <p:cNvSpPr>
            <a:spLocks noChangeArrowheads="1"/>
          </p:cNvSpPr>
          <p:nvPr/>
        </p:nvSpPr>
        <p:spPr bwMode="auto">
          <a:xfrm>
            <a:off x="9039225" y="4618038"/>
            <a:ext cx="1699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>
                <a:solidFill>
                  <a:srgbClr val="FFFFFF"/>
                </a:solidFill>
                <a:latin typeface="Arial" panose="020B0604020202020204" pitchFamily="34" charset="0"/>
              </a:rPr>
              <a:t>30</a:t>
            </a:r>
            <a:endParaRPr lang="en-GB" altLang="ru-RU" sz="1200">
              <a:latin typeface="Arial" panose="020B0604020202020204" pitchFamily="34" charset="0"/>
            </a:endParaRPr>
          </a:p>
        </p:txBody>
      </p:sp>
      <p:grpSp>
        <p:nvGrpSpPr>
          <p:cNvPr id="7184" name="Group 18"/>
          <p:cNvGrpSpPr>
            <a:grpSpLocks/>
          </p:cNvGrpSpPr>
          <p:nvPr/>
        </p:nvGrpSpPr>
        <p:grpSpPr bwMode="auto">
          <a:xfrm>
            <a:off x="2759075" y="4098926"/>
            <a:ext cx="6661150" cy="246063"/>
            <a:chOff x="658" y="2582"/>
            <a:chExt cx="4196" cy="155"/>
          </a:xfrm>
        </p:grpSpPr>
        <p:sp>
          <p:nvSpPr>
            <p:cNvPr id="7206" name="Rectangle 19"/>
            <p:cNvSpPr>
              <a:spLocks noChangeArrowheads="1"/>
            </p:cNvSpPr>
            <p:nvPr/>
          </p:nvSpPr>
          <p:spPr bwMode="auto">
            <a:xfrm>
              <a:off x="1821" y="2593"/>
              <a:ext cx="2776" cy="134"/>
            </a:xfrm>
            <a:prstGeom prst="rect">
              <a:avLst/>
            </a:prstGeom>
            <a:solidFill>
              <a:srgbClr val="CC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latin typeface="Arial Unicode MS" panose="020B0604020202020204" pitchFamily="34" charset="-128"/>
              </a:endParaRPr>
            </a:p>
          </p:txBody>
        </p:sp>
        <p:sp>
          <p:nvSpPr>
            <p:cNvPr id="7207" name="Rectangle 20"/>
            <p:cNvSpPr>
              <a:spLocks noChangeArrowheads="1"/>
            </p:cNvSpPr>
            <p:nvPr/>
          </p:nvSpPr>
          <p:spPr bwMode="auto">
            <a:xfrm>
              <a:off x="4635" y="2593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400">
                  <a:solidFill>
                    <a:srgbClr val="FFFFFF"/>
                  </a:solidFill>
                  <a:latin typeface="Arial" panose="020B0604020202020204" pitchFamily="34" charset="0"/>
                </a:rPr>
                <a:t>28.7</a:t>
              </a:r>
              <a:endParaRPr lang="en-GB" altLang="ru-RU" sz="1400">
                <a:latin typeface="Arial" panose="020B0604020202020204" pitchFamily="34" charset="0"/>
              </a:endParaRPr>
            </a:p>
          </p:txBody>
        </p:sp>
        <p:sp>
          <p:nvSpPr>
            <p:cNvPr id="7208" name="Rectangle 21"/>
            <p:cNvSpPr>
              <a:spLocks noChangeArrowheads="1"/>
            </p:cNvSpPr>
            <p:nvPr/>
          </p:nvSpPr>
          <p:spPr bwMode="auto">
            <a:xfrm>
              <a:off x="658" y="2582"/>
              <a:ext cx="86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ru-RU" sz="1600">
                  <a:latin typeface="Arial" panose="020B0604020202020204" pitchFamily="34" charset="0"/>
                </a:rPr>
                <a:t>Aterotrombosis</a:t>
              </a:r>
            </a:p>
          </p:txBody>
        </p:sp>
      </p:grpSp>
      <p:sp>
        <p:nvSpPr>
          <p:cNvPr id="7185" name="Rectangle 22"/>
          <p:cNvSpPr>
            <a:spLocks noChangeArrowheads="1"/>
          </p:cNvSpPr>
          <p:nvPr/>
        </p:nvSpPr>
        <p:spPr bwMode="auto">
          <a:xfrm>
            <a:off x="4567238" y="3667125"/>
            <a:ext cx="3706812" cy="198438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 Unicode MS" panose="020B0604020202020204" pitchFamily="34" charset="-128"/>
            </a:endParaRPr>
          </a:p>
        </p:txBody>
      </p:sp>
      <p:sp>
        <p:nvSpPr>
          <p:cNvPr id="7186" name="Rectangle 23"/>
          <p:cNvSpPr>
            <a:spLocks noChangeArrowheads="1"/>
          </p:cNvSpPr>
          <p:nvPr/>
        </p:nvSpPr>
        <p:spPr bwMode="auto">
          <a:xfrm>
            <a:off x="8302625" y="3667125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solidFill>
                  <a:srgbClr val="FFFFFF"/>
                </a:solidFill>
                <a:latin typeface="Arial" panose="020B0604020202020204" pitchFamily="34" charset="0"/>
              </a:rPr>
              <a:t>17.8</a:t>
            </a:r>
            <a:endParaRPr lang="en-GB" altLang="ru-RU" sz="1400">
              <a:latin typeface="Arial" panose="020B0604020202020204" pitchFamily="34" charset="0"/>
            </a:endParaRPr>
          </a:p>
        </p:txBody>
      </p:sp>
      <p:sp>
        <p:nvSpPr>
          <p:cNvPr id="7187" name="Rectangle 24"/>
          <p:cNvSpPr>
            <a:spLocks noChangeArrowheads="1"/>
          </p:cNvSpPr>
          <p:nvPr/>
        </p:nvSpPr>
        <p:spPr bwMode="auto">
          <a:xfrm>
            <a:off x="3270251" y="3667126"/>
            <a:ext cx="936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latin typeface="Arial" panose="020B0604020202020204" pitchFamily="34" charset="0"/>
              </a:rPr>
              <a:t>Infections </a:t>
            </a:r>
          </a:p>
        </p:txBody>
      </p:sp>
      <p:grpSp>
        <p:nvGrpSpPr>
          <p:cNvPr id="7188" name="Group 25"/>
          <p:cNvGrpSpPr>
            <a:grpSpLocks/>
          </p:cNvGrpSpPr>
          <p:nvPr/>
        </p:nvGrpSpPr>
        <p:grpSpPr bwMode="auto">
          <a:xfrm>
            <a:off x="3738564" y="3238501"/>
            <a:ext cx="3127375" cy="246063"/>
            <a:chOff x="1299" y="2096"/>
            <a:chExt cx="1970" cy="155"/>
          </a:xfrm>
        </p:grpSpPr>
        <p:sp>
          <p:nvSpPr>
            <p:cNvPr id="7203" name="Rectangle 26"/>
            <p:cNvSpPr>
              <a:spLocks noChangeArrowheads="1"/>
            </p:cNvSpPr>
            <p:nvPr/>
          </p:nvSpPr>
          <p:spPr bwMode="auto">
            <a:xfrm>
              <a:off x="1821" y="2103"/>
              <a:ext cx="1191" cy="141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latin typeface="Arial Unicode MS" panose="020B0604020202020204" pitchFamily="34" charset="-128"/>
              </a:endParaRPr>
            </a:p>
          </p:txBody>
        </p:sp>
        <p:sp>
          <p:nvSpPr>
            <p:cNvPr id="7204" name="Rectangle 27"/>
            <p:cNvSpPr>
              <a:spLocks noChangeArrowheads="1"/>
            </p:cNvSpPr>
            <p:nvPr/>
          </p:nvSpPr>
          <p:spPr bwMode="auto">
            <a:xfrm>
              <a:off x="3050" y="2106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400">
                  <a:solidFill>
                    <a:srgbClr val="FFFFFF"/>
                  </a:solidFill>
                  <a:latin typeface="Arial" panose="020B0604020202020204" pitchFamily="34" charset="0"/>
                </a:rPr>
                <a:t>12.6</a:t>
              </a:r>
              <a:endParaRPr lang="en-GB" altLang="ru-RU" sz="1400">
                <a:latin typeface="Arial" panose="020B0604020202020204" pitchFamily="34" charset="0"/>
              </a:endParaRPr>
            </a:p>
          </p:txBody>
        </p:sp>
        <p:sp>
          <p:nvSpPr>
            <p:cNvPr id="7205" name="Rectangle 28"/>
            <p:cNvSpPr>
              <a:spLocks noChangeArrowheads="1"/>
            </p:cNvSpPr>
            <p:nvPr/>
          </p:nvSpPr>
          <p:spPr bwMode="auto">
            <a:xfrm>
              <a:off x="1299" y="2096"/>
              <a:ext cx="41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ru-RU" sz="1600">
                  <a:latin typeface="Arial" panose="020B0604020202020204" pitchFamily="34" charset="0"/>
                </a:rPr>
                <a:t>Cancer</a:t>
              </a:r>
            </a:p>
          </p:txBody>
        </p:sp>
      </p:grpSp>
      <p:sp>
        <p:nvSpPr>
          <p:cNvPr id="7189" name="Rectangle 29"/>
          <p:cNvSpPr>
            <a:spLocks noChangeArrowheads="1"/>
          </p:cNvSpPr>
          <p:nvPr/>
        </p:nvSpPr>
        <p:spPr bwMode="auto">
          <a:xfrm>
            <a:off x="4527550" y="2840038"/>
            <a:ext cx="1536700" cy="1841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 Unicode MS" panose="020B0604020202020204" pitchFamily="34" charset="-128"/>
            </a:endParaRPr>
          </a:p>
        </p:txBody>
      </p:sp>
      <p:sp>
        <p:nvSpPr>
          <p:cNvPr id="7190" name="Rectangle 30"/>
          <p:cNvSpPr>
            <a:spLocks noChangeArrowheads="1"/>
          </p:cNvSpPr>
          <p:nvPr/>
        </p:nvSpPr>
        <p:spPr bwMode="auto">
          <a:xfrm>
            <a:off x="6172200" y="2840038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solidFill>
                  <a:srgbClr val="FFFFFF"/>
                </a:solidFill>
                <a:latin typeface="Arial" panose="020B0604020202020204" pitchFamily="34" charset="0"/>
              </a:rPr>
              <a:t>9.1</a:t>
            </a:r>
            <a:endParaRPr lang="en-GB" altLang="ru-RU" sz="1400">
              <a:latin typeface="Arial" panose="020B0604020202020204" pitchFamily="34" charset="0"/>
            </a:endParaRPr>
          </a:p>
        </p:txBody>
      </p:sp>
      <p:sp>
        <p:nvSpPr>
          <p:cNvPr id="7191" name="Rectangle 31"/>
          <p:cNvSpPr>
            <a:spLocks noChangeArrowheads="1"/>
          </p:cNvSpPr>
          <p:nvPr/>
        </p:nvSpPr>
        <p:spPr bwMode="auto">
          <a:xfrm>
            <a:off x="3524250" y="2824163"/>
            <a:ext cx="5921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>
                <a:solidFill>
                  <a:srgbClr val="FFFFFF"/>
                </a:solidFill>
                <a:latin typeface="Arial" panose="020B0604020202020204" pitchFamily="34" charset="0"/>
              </a:rPr>
              <a:t>Unjury</a:t>
            </a:r>
            <a:endParaRPr lang="en-GB" altLang="ru-RU" sz="1600">
              <a:latin typeface="Arial" panose="020B0604020202020204" pitchFamily="34" charset="0"/>
            </a:endParaRPr>
          </a:p>
        </p:txBody>
      </p:sp>
      <p:grpSp>
        <p:nvGrpSpPr>
          <p:cNvPr id="7192" name="Group 32"/>
          <p:cNvGrpSpPr>
            <a:grpSpLocks/>
          </p:cNvGrpSpPr>
          <p:nvPr/>
        </p:nvGrpSpPr>
        <p:grpSpPr bwMode="auto">
          <a:xfrm>
            <a:off x="2901950" y="2392363"/>
            <a:ext cx="2978150" cy="246062"/>
            <a:chOff x="997" y="1421"/>
            <a:chExt cx="1504" cy="155"/>
          </a:xfrm>
        </p:grpSpPr>
        <p:sp>
          <p:nvSpPr>
            <p:cNvPr id="7200" name="Rectangle 33"/>
            <p:cNvSpPr>
              <a:spLocks noChangeArrowheads="1"/>
            </p:cNvSpPr>
            <p:nvPr/>
          </p:nvSpPr>
          <p:spPr bwMode="auto">
            <a:xfrm>
              <a:off x="1821" y="1423"/>
              <a:ext cx="592" cy="134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latin typeface="Arial Unicode MS" panose="020B0604020202020204" pitchFamily="34" charset="-128"/>
              </a:endParaRPr>
            </a:p>
          </p:txBody>
        </p:sp>
        <p:sp>
          <p:nvSpPr>
            <p:cNvPr id="7201" name="Rectangle 34"/>
            <p:cNvSpPr>
              <a:spLocks noChangeArrowheads="1"/>
            </p:cNvSpPr>
            <p:nvPr/>
          </p:nvSpPr>
          <p:spPr bwMode="auto">
            <a:xfrm>
              <a:off x="2451" y="1423"/>
              <a:ext cx="5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400">
                  <a:solidFill>
                    <a:srgbClr val="FFFFFF"/>
                  </a:solidFill>
                  <a:latin typeface="Arial" panose="020B0604020202020204" pitchFamily="34" charset="0"/>
                </a:rPr>
                <a:t>6</a:t>
              </a:r>
              <a:endParaRPr lang="en-GB" altLang="ru-RU" sz="1400">
                <a:latin typeface="Arial" panose="020B0604020202020204" pitchFamily="34" charset="0"/>
              </a:endParaRPr>
            </a:p>
          </p:txBody>
        </p:sp>
        <p:sp>
          <p:nvSpPr>
            <p:cNvPr id="7202" name="Rectangle 35"/>
            <p:cNvSpPr>
              <a:spLocks noChangeArrowheads="1"/>
            </p:cNvSpPr>
            <p:nvPr/>
          </p:nvSpPr>
          <p:spPr bwMode="auto">
            <a:xfrm>
              <a:off x="997" y="1421"/>
              <a:ext cx="66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ru-RU" sz="1600">
                  <a:latin typeface="Arial" panose="020B0604020202020204" pitchFamily="34" charset="0"/>
                </a:rPr>
                <a:t>Lung diseases</a:t>
              </a:r>
            </a:p>
          </p:txBody>
        </p:sp>
      </p:grpSp>
      <p:grpSp>
        <p:nvGrpSpPr>
          <p:cNvPr id="7193" name="Group 36"/>
          <p:cNvGrpSpPr>
            <a:grpSpLocks/>
          </p:cNvGrpSpPr>
          <p:nvPr/>
        </p:nvGrpSpPr>
        <p:grpSpPr bwMode="auto">
          <a:xfrm>
            <a:off x="3856038" y="1949451"/>
            <a:ext cx="1763712" cy="246063"/>
            <a:chOff x="1413" y="1074"/>
            <a:chExt cx="1111" cy="155"/>
          </a:xfrm>
        </p:grpSpPr>
        <p:sp>
          <p:nvSpPr>
            <p:cNvPr id="7197" name="Rectangle 37"/>
            <p:cNvSpPr>
              <a:spLocks noChangeArrowheads="1"/>
            </p:cNvSpPr>
            <p:nvPr/>
          </p:nvSpPr>
          <p:spPr bwMode="auto">
            <a:xfrm>
              <a:off x="1821" y="1085"/>
              <a:ext cx="507" cy="134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latin typeface="Arial Unicode MS" panose="020B0604020202020204" pitchFamily="34" charset="-128"/>
              </a:endParaRPr>
            </a:p>
          </p:txBody>
        </p:sp>
        <p:sp>
          <p:nvSpPr>
            <p:cNvPr id="7198" name="Rectangle 38"/>
            <p:cNvSpPr>
              <a:spLocks noChangeArrowheads="1"/>
            </p:cNvSpPr>
            <p:nvPr/>
          </p:nvSpPr>
          <p:spPr bwMode="auto">
            <a:xfrm>
              <a:off x="2367" y="1085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400">
                  <a:solidFill>
                    <a:srgbClr val="FFFFFF"/>
                  </a:solidFill>
                  <a:latin typeface="Arial" panose="020B0604020202020204" pitchFamily="34" charset="0"/>
                </a:rPr>
                <a:t>5.1</a:t>
              </a:r>
              <a:endParaRPr lang="en-GB" altLang="ru-RU" sz="1400">
                <a:latin typeface="Arial" panose="020B0604020202020204" pitchFamily="34" charset="0"/>
              </a:endParaRPr>
            </a:p>
          </p:txBody>
        </p:sp>
        <p:sp>
          <p:nvSpPr>
            <p:cNvPr id="7199" name="Rectangle 39"/>
            <p:cNvSpPr>
              <a:spLocks noChangeArrowheads="1"/>
            </p:cNvSpPr>
            <p:nvPr/>
          </p:nvSpPr>
          <p:spPr bwMode="auto">
            <a:xfrm>
              <a:off x="1413" y="1074"/>
              <a:ext cx="30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600">
                  <a:solidFill>
                    <a:srgbClr val="FFFFFF"/>
                  </a:solidFill>
                  <a:latin typeface="Arial" panose="020B0604020202020204" pitchFamily="34" charset="0"/>
                </a:rPr>
                <a:t>AIDS</a:t>
              </a:r>
              <a:endParaRPr lang="en-GB" altLang="ru-RU" sz="1600">
                <a:latin typeface="Arial" panose="020B0604020202020204" pitchFamily="34" charset="0"/>
              </a:endParaRPr>
            </a:p>
          </p:txBody>
        </p:sp>
      </p:grpSp>
      <p:sp>
        <p:nvSpPr>
          <p:cNvPr id="158760" name="Rectangle 40">
            <a:extLst>
              <a:ext uri="{FF2B5EF4-FFF2-40B4-BE49-F238E27FC236}">
                <a16:creationId xmlns:a16="http://schemas.microsoft.com/office/drawing/2014/main" id="{3D6EE144-7058-4979-A24B-7B8CA25DA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1524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Aterothrombosis</a:t>
            </a: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– most important mortality condition</a:t>
            </a:r>
            <a:endParaRPr lang="en-US" sz="4400" b="1" baseline="30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195" name="Text Box 41"/>
          <p:cNvSpPr txBox="1">
            <a:spLocks noChangeArrowheads="1"/>
          </p:cNvSpPr>
          <p:nvPr/>
        </p:nvSpPr>
        <p:spPr bwMode="auto">
          <a:xfrm>
            <a:off x="1885950" y="6143625"/>
            <a:ext cx="57546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ru-RU" sz="1500">
                <a:latin typeface="Arial" panose="020B0604020202020204" pitchFamily="34" charset="0"/>
              </a:rPr>
              <a:t>1. The World Health Report, 2002, WHO Geneva, 2002</a:t>
            </a:r>
          </a:p>
        </p:txBody>
      </p:sp>
      <p:sp>
        <p:nvSpPr>
          <p:cNvPr id="7196" name="Text Box 42"/>
          <p:cNvSpPr txBox="1">
            <a:spLocks noChangeArrowheads="1"/>
          </p:cNvSpPr>
          <p:nvPr/>
        </p:nvSpPr>
        <p:spPr bwMode="auto">
          <a:xfrm>
            <a:off x="5927725" y="4738689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Moratlity (%)</a:t>
            </a:r>
          </a:p>
        </p:txBody>
      </p:sp>
    </p:spTree>
    <p:extLst>
      <p:ext uri="{BB962C8B-B14F-4D97-AF65-F5344CB8AC3E}">
        <p14:creationId xmlns:p14="http://schemas.microsoft.com/office/powerpoint/2010/main" val="360250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2332039" y="2066926"/>
            <a:ext cx="5305425" cy="1476375"/>
            <a:chOff x="1028" y="1302"/>
            <a:chExt cx="3063" cy="936"/>
          </a:xfrm>
        </p:grpSpPr>
        <p:pic>
          <p:nvPicPr>
            <p:cNvPr id="5137" name="Picture 3" descr="Untitled-1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" y="1302"/>
              <a:ext cx="3063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4" descr="blo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1599"/>
              <a:ext cx="23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5" descr="blo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" y="1562"/>
              <a:ext cx="23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6" descr="blob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1648"/>
              <a:ext cx="23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7" descr="blo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1616"/>
              <a:ext cx="23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8" descr="blo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1" y="1538"/>
              <a:ext cx="2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9" descr="blo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" y="1518"/>
              <a:ext cx="23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3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2209800" y="290513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200" dirty="0" err="1">
                <a:solidFill>
                  <a:srgbClr val="FFFF00"/>
                </a:solidFill>
                <a:latin typeface="Arial" panose="020B0604020202020204" pitchFamily="34" charset="0"/>
              </a:rPr>
              <a:t>Aterothrombosis</a:t>
            </a:r>
            <a:r>
              <a:rPr lang="en-US" altLang="en-US" sz="3200" dirty="0">
                <a:solidFill>
                  <a:srgbClr val="FFFF00"/>
                </a:solidFill>
                <a:latin typeface="Arial" panose="020B0604020202020204" pitchFamily="34" charset="0"/>
              </a:rPr>
              <a:t> - the generalized and progressing process</a:t>
            </a:r>
            <a:endParaRPr lang="en-US" altLang="ru-RU" sz="32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Text Box 11"/>
          <p:cNvSpPr txBox="1">
            <a:spLocks noChangeArrowheads="1"/>
          </p:cNvSpPr>
          <p:nvPr/>
        </p:nvSpPr>
        <p:spPr bwMode="auto">
          <a:xfrm>
            <a:off x="8250035" y="2066926"/>
            <a:ext cx="2125662" cy="1446546"/>
          </a:xfrm>
          <a:prstGeom prst="rect">
            <a:avLst/>
          </a:prstGeom>
          <a:solidFill>
            <a:srgbClr val="FF99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>
            <a:lvl1pPr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Non AP</a:t>
            </a:r>
            <a:endParaRPr lang="ru-RU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ClrTx/>
              <a:buSzTx/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MI</a:t>
            </a:r>
            <a:endParaRPr lang="ru-RU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ClrTx/>
              <a:buSzTx/>
              <a:buFontTx/>
              <a:buNone/>
            </a:pPr>
            <a:endParaRPr lang="ru-RU" alt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ClrTx/>
              <a:buSzTx/>
              <a:buFontTx/>
              <a:buNone/>
            </a:pPr>
            <a:r>
              <a:rPr lang="ru-RU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          </a:t>
            </a: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death</a:t>
            </a:r>
          </a:p>
        </p:txBody>
      </p:sp>
      <p:sp>
        <p:nvSpPr>
          <p:cNvPr id="5125" name="Text Box 12"/>
          <p:cNvSpPr txBox="1">
            <a:spLocks noChangeArrowheads="1"/>
          </p:cNvSpPr>
          <p:nvPr/>
        </p:nvSpPr>
        <p:spPr bwMode="auto">
          <a:xfrm rot="10800000" flipV="1">
            <a:off x="9477375" y="2198688"/>
            <a:ext cx="1011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ACS</a:t>
            </a:r>
          </a:p>
        </p:txBody>
      </p:sp>
      <p:sp>
        <p:nvSpPr>
          <p:cNvPr id="5126" name="AutoShape 13"/>
          <p:cNvSpPr>
            <a:spLocks noChangeArrowheads="1"/>
          </p:cNvSpPr>
          <p:nvPr/>
        </p:nvSpPr>
        <p:spPr bwMode="black">
          <a:xfrm>
            <a:off x="7646988" y="2617789"/>
            <a:ext cx="552450" cy="307975"/>
          </a:xfrm>
          <a:prstGeom prst="rightArrow">
            <a:avLst>
              <a:gd name="adj1" fmla="val 49481"/>
              <a:gd name="adj2" fmla="val 63506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 Unicode MS" panose="020B0604020202020204" pitchFamily="34" charset="-128"/>
            </a:endParaRPr>
          </a:p>
        </p:txBody>
      </p:sp>
      <p:sp>
        <p:nvSpPr>
          <p:cNvPr id="5127" name="AutoShape 15"/>
          <p:cNvSpPr>
            <a:spLocks noChangeArrowheads="1"/>
          </p:cNvSpPr>
          <p:nvPr/>
        </p:nvSpPr>
        <p:spPr bwMode="black">
          <a:xfrm>
            <a:off x="2332039" y="4065589"/>
            <a:ext cx="3540125" cy="307975"/>
          </a:xfrm>
          <a:prstGeom prst="rightArrow">
            <a:avLst>
              <a:gd name="adj1" fmla="val 35056"/>
              <a:gd name="adj2" fmla="val 55026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 Unicode MS" panose="020B0604020202020204" pitchFamily="34" charset="-128"/>
            </a:endParaRPr>
          </a:p>
        </p:txBody>
      </p:sp>
      <p:sp>
        <p:nvSpPr>
          <p:cNvPr id="172048" name="Text Box 16">
            <a:extLst>
              <a:ext uri="{FF2B5EF4-FFF2-40B4-BE49-F238E27FC236}">
                <a16:creationId xmlns:a16="http://schemas.microsoft.com/office/drawing/2014/main" id="{360621C7-FF40-4EF7-9CF9-4AB9FB95A4BC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2890839" y="4079875"/>
            <a:ext cx="2027237" cy="3492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6" tIns="45718" rIns="91436" bIns="45718">
            <a:spAutoFit/>
          </a:bodyPr>
          <a:lstStyle/>
          <a:p>
            <a:pPr algn="ctr" defTabSz="912813">
              <a:lnSpc>
                <a:spcPct val="90000"/>
              </a:lnSpc>
              <a:defRPr/>
            </a:pPr>
            <a:r>
              <a:rPr lang="en-US" altLang="en-US" b="1" dirty="0">
                <a:solidFill>
                  <a:schemeClr val="bg1"/>
                </a:solidFill>
                <a:latin typeface="Arial" pitchFamily="34" charset="0"/>
              </a:rPr>
              <a:t>atherosclerosis</a:t>
            </a:r>
            <a:endParaRPr lang="en-US" altLang="en-US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72049" name="Text Box 17">
            <a:extLst>
              <a:ext uri="{FF2B5EF4-FFF2-40B4-BE49-F238E27FC236}">
                <a16:creationId xmlns:a16="http://schemas.microsoft.com/office/drawing/2014/main" id="{1BD41FE2-2598-4A2D-B4D7-B2F6D8895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6245225"/>
            <a:ext cx="826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8" rIns="91436" bIns="45718">
            <a:spAutoFit/>
          </a:bodyPr>
          <a:lstStyle/>
          <a:p>
            <a:pPr defTabSz="912813">
              <a:defRPr/>
            </a:pPr>
            <a:r>
              <a:rPr lang="en-US" altLang="en-US" sz="1200">
                <a:solidFill>
                  <a:srgbClr val="FFFFFF"/>
                </a:solidFill>
                <a:latin typeface="Arial" pitchFamily="34" charset="0"/>
              </a:rPr>
              <a:t>Adapted from Stary HC et al. </a:t>
            </a:r>
            <a:r>
              <a:rPr lang="en-US" altLang="en-US" sz="1200" i="1">
                <a:solidFill>
                  <a:srgbClr val="FFFFFF"/>
                </a:solidFill>
                <a:latin typeface="Arial" pitchFamily="34" charset="0"/>
              </a:rPr>
              <a:t>Circulation</a:t>
            </a:r>
            <a:r>
              <a:rPr lang="en-US" altLang="en-US" sz="1200">
                <a:solidFill>
                  <a:srgbClr val="FFFFFF"/>
                </a:solidFill>
                <a:latin typeface="Arial" pitchFamily="34" charset="0"/>
              </a:rPr>
              <a:t>. 1995; 92: 1355–74, and Fuster V </a:t>
            </a:r>
            <a:r>
              <a:rPr lang="en-US" altLang="en-US" sz="1200" i="1">
                <a:solidFill>
                  <a:srgbClr val="FFFFFF"/>
                </a:solidFill>
                <a:latin typeface="Arial" pitchFamily="34" charset="0"/>
              </a:rPr>
              <a:t>et al</a:t>
            </a:r>
            <a:r>
              <a:rPr lang="en-US" altLang="en-US" sz="1200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en-US" altLang="en-US" sz="1200" i="1">
                <a:solidFill>
                  <a:srgbClr val="FFFFFF"/>
                </a:solidFill>
                <a:latin typeface="Arial" pitchFamily="34" charset="0"/>
              </a:rPr>
              <a:t>Vasc Med</a:t>
            </a:r>
            <a:r>
              <a:rPr lang="en-US" altLang="en-US" sz="1200">
                <a:solidFill>
                  <a:srgbClr val="FFFFFF"/>
                </a:solidFill>
                <a:latin typeface="Arial" pitchFamily="34" charset="0"/>
              </a:rPr>
              <a:t>. </a:t>
            </a:r>
            <a:br>
              <a:rPr lang="en-US" altLang="en-US" sz="1200">
                <a:solidFill>
                  <a:srgbClr val="FFFFFF"/>
                </a:solidFill>
                <a:latin typeface="Arial" pitchFamily="34" charset="0"/>
              </a:rPr>
            </a:br>
            <a:r>
              <a:rPr lang="en-US" altLang="en-US" sz="1200">
                <a:solidFill>
                  <a:srgbClr val="FFFFFF"/>
                </a:solidFill>
                <a:latin typeface="Arial" pitchFamily="34" charset="0"/>
              </a:rPr>
              <a:t>1998; 3: 231–9.</a:t>
            </a:r>
            <a:endParaRPr lang="en-US" alt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5130" name="AutoShape 18"/>
          <p:cNvSpPr>
            <a:spLocks noChangeArrowheads="1"/>
          </p:cNvSpPr>
          <p:nvPr/>
        </p:nvSpPr>
        <p:spPr bwMode="black">
          <a:xfrm rot="16200000" flipV="1">
            <a:off x="6422231" y="3321844"/>
            <a:ext cx="1252538" cy="273050"/>
          </a:xfrm>
          <a:prstGeom prst="rightArrow">
            <a:avLst>
              <a:gd name="adj1" fmla="val 48454"/>
              <a:gd name="adj2" fmla="val 7664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 Unicode MS" panose="020B0604020202020204" pitchFamily="34" charset="-128"/>
            </a:endParaRPr>
          </a:p>
        </p:txBody>
      </p:sp>
      <p:sp>
        <p:nvSpPr>
          <p:cNvPr id="5131" name="AutoShape 19"/>
          <p:cNvSpPr>
            <a:spLocks noChangeArrowheads="1"/>
          </p:cNvSpPr>
          <p:nvPr/>
        </p:nvSpPr>
        <p:spPr bwMode="black">
          <a:xfrm rot="8100000">
            <a:off x="3087688" y="4765675"/>
            <a:ext cx="773112" cy="298450"/>
          </a:xfrm>
          <a:prstGeom prst="rightArrow">
            <a:avLst>
              <a:gd name="adj1" fmla="val 49481"/>
              <a:gd name="adj2" fmla="val 91708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 Unicode MS" panose="020B0604020202020204" pitchFamily="34" charset="-128"/>
            </a:endParaRPr>
          </a:p>
        </p:txBody>
      </p:sp>
      <p:sp>
        <p:nvSpPr>
          <p:cNvPr id="5132" name="AutoShape 20"/>
          <p:cNvSpPr>
            <a:spLocks noChangeArrowheads="1"/>
          </p:cNvSpPr>
          <p:nvPr/>
        </p:nvSpPr>
        <p:spPr bwMode="black">
          <a:xfrm rot="2700000">
            <a:off x="3868738" y="4749801"/>
            <a:ext cx="815975" cy="311150"/>
          </a:xfrm>
          <a:prstGeom prst="rightArrow">
            <a:avLst>
              <a:gd name="adj1" fmla="val 49481"/>
              <a:gd name="adj2" fmla="val 92842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 Unicode MS" panose="020B0604020202020204" pitchFamily="34" charset="-128"/>
            </a:endParaRPr>
          </a:p>
        </p:txBody>
      </p:sp>
      <p:sp>
        <p:nvSpPr>
          <p:cNvPr id="5133" name="Text Box 21"/>
          <p:cNvSpPr txBox="1">
            <a:spLocks noChangeArrowheads="1"/>
          </p:cNvSpPr>
          <p:nvPr/>
        </p:nvSpPr>
        <p:spPr bwMode="blackWhite">
          <a:xfrm>
            <a:off x="2011363" y="5413375"/>
            <a:ext cx="3548062" cy="3492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>
            <a:lvl1pPr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Angina pectoralis</a:t>
            </a:r>
            <a:endParaRPr lang="en-US" altLang="en-US" sz="18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5134" name="Text Box 22"/>
          <p:cNvSpPr txBox="1">
            <a:spLocks noChangeArrowheads="1"/>
          </p:cNvSpPr>
          <p:nvPr/>
        </p:nvSpPr>
        <p:spPr bwMode="blackWhite">
          <a:xfrm>
            <a:off x="5935663" y="4079876"/>
            <a:ext cx="2246312" cy="34131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>
            <a:lvl1pPr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Aterothrombosis</a:t>
            </a:r>
            <a:endParaRPr lang="en-US" altLang="en-U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35" name="Line 24"/>
          <p:cNvSpPr>
            <a:spLocks noChangeShapeType="1"/>
          </p:cNvSpPr>
          <p:nvPr/>
        </p:nvSpPr>
        <p:spPr bwMode="auto">
          <a:xfrm flipH="1">
            <a:off x="8710260" y="2407628"/>
            <a:ext cx="716518" cy="2612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6" name="Line 25"/>
          <p:cNvSpPr>
            <a:spLocks noChangeShapeType="1"/>
          </p:cNvSpPr>
          <p:nvPr/>
        </p:nvSpPr>
        <p:spPr bwMode="auto">
          <a:xfrm flipH="1">
            <a:off x="9354343" y="2562207"/>
            <a:ext cx="654049" cy="4857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0217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3525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5336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559</TotalTime>
  <Words>842</Words>
  <Application>Microsoft Office PowerPoint</Application>
  <PresentationFormat>Широкоэкранный</PresentationFormat>
  <Paragraphs>232</Paragraphs>
  <Slides>55</Slides>
  <Notes>3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6" baseType="lpstr">
      <vt:lpstr>Arial</vt:lpstr>
      <vt:lpstr>Arial Unicode MS</vt:lpstr>
      <vt:lpstr>Calibri</vt:lpstr>
      <vt:lpstr>Century Gothic</vt:lpstr>
      <vt:lpstr>Comic Sans MS</vt:lpstr>
      <vt:lpstr>Garamond</vt:lpstr>
      <vt:lpstr>Times New Roman</vt:lpstr>
      <vt:lpstr>Wingdings</vt:lpstr>
      <vt:lpstr>Wingdings 3</vt:lpstr>
      <vt:lpstr>Ион</vt:lpstr>
      <vt:lpstr>Bitmappsbild</vt:lpstr>
      <vt:lpstr>Cardiovascular system</vt:lpstr>
      <vt:lpstr>Main complaints</vt:lpstr>
      <vt:lpstr>Chest pain</vt:lpstr>
      <vt:lpstr>Typical heart attack pain</vt:lpstr>
      <vt:lpstr>Презентация PowerPoint</vt:lpstr>
      <vt:lpstr>Презентация PowerPoint</vt:lpstr>
      <vt:lpstr>Презентация PowerPoint</vt:lpstr>
      <vt:lpstr>Aterothrombosis - the generalized and progressing process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Dyslipidemia</vt:lpstr>
      <vt:lpstr>Chronic heart failure facies Corvisart </vt:lpstr>
      <vt:lpstr>Facies mitrales</vt:lpstr>
      <vt:lpstr>Презентация PowerPoint</vt:lpstr>
      <vt:lpstr>Pulse</vt:lpstr>
      <vt:lpstr>Презентация PowerPoint</vt:lpstr>
      <vt:lpstr>Презентация PowerPoint</vt:lpstr>
      <vt:lpstr>Презентация PowerPoint</vt:lpstr>
      <vt:lpstr>Презентация PowerPoint</vt:lpstr>
      <vt:lpstr>Arterial hypertension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Palpation – apex beat</vt:lpstr>
      <vt:lpstr>Презентация PowerPoint</vt:lpstr>
      <vt:lpstr>Apex beat </vt:lpstr>
      <vt:lpstr>Презентация PowerPoint</vt:lpstr>
      <vt:lpstr>Презентация PowerPoint</vt:lpstr>
      <vt:lpstr>Percussion –  relative dullness of the heart</vt:lpstr>
      <vt:lpstr>Percussion –  absolute of the heart</vt:lpstr>
      <vt:lpstr>Презентация PowerPoint</vt:lpstr>
      <vt:lpstr>Auscultation – points </vt:lpstr>
      <vt:lpstr>Презентация PowerPoint</vt:lpstr>
      <vt:lpstr>1 systolic tone</vt:lpstr>
      <vt:lpstr>2 diastolic tone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system</dc:title>
  <dc:creator>Gaukhar Kurmanova</dc:creator>
  <cp:lastModifiedBy>Диана Сундетова</cp:lastModifiedBy>
  <cp:revision>44</cp:revision>
  <dcterms:created xsi:type="dcterms:W3CDTF">2020-02-08T05:53:31Z</dcterms:created>
  <dcterms:modified xsi:type="dcterms:W3CDTF">2022-10-08T07:23:34Z</dcterms:modified>
</cp:coreProperties>
</file>